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C611E5-0CA4-491B-A02E-61BFD2F4D26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FC5CE1-47F7-4D8E-BB24-5361DF50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6" name="Прямоугольник 7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0823" y="3619531"/>
              <a:ext cx="33832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Корпус награжден орденами: Красного Знамени, Суворова II степени и Кутузова II степени. На знаменах 15 частей корпуса – </a:t>
              </a:r>
              <a:r>
                <a:rPr lang="ru-RU" sz="1200" b="1" dirty="0" smtClean="0"/>
                <a:t>54 ордена. </a:t>
              </a:r>
              <a:r>
                <a:rPr lang="ru-RU" sz="1200" dirty="0" smtClean="0"/>
                <a:t>Воинам корпуса вручено </a:t>
              </a:r>
              <a:r>
                <a:rPr lang="ru-RU" sz="1200" b="1" dirty="0" smtClean="0"/>
                <a:t>42368 орденов </a:t>
              </a:r>
              <a:r>
                <a:rPr lang="ru-RU" sz="1200" dirty="0" smtClean="0"/>
                <a:t>и </a:t>
              </a:r>
              <a:r>
                <a:rPr lang="ru-RU" sz="1200" b="1" dirty="0" smtClean="0"/>
                <a:t>медалей, </a:t>
              </a:r>
              <a:r>
                <a:rPr lang="ru-RU" sz="1200" dirty="0" smtClean="0"/>
                <a:t>27 солдат и офицеров стали полными кавалерами </a:t>
              </a:r>
              <a:r>
                <a:rPr lang="ru-RU" sz="1200" b="1" dirty="0" smtClean="0"/>
                <a:t>ордена Славы</a:t>
              </a:r>
              <a:r>
                <a:rPr lang="ru-RU" sz="1200" dirty="0" smtClean="0"/>
                <a:t>, 38 гвардейцам корпуса присвоено </a:t>
              </a:r>
              <a:r>
                <a:rPr lang="ru-RU" sz="1200" b="1" dirty="0" smtClean="0"/>
                <a:t>звание Героя Советского Союза.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5756" y="2004012"/>
              <a:ext cx="2627604" cy="1062332"/>
            </a:xfrm>
            <a:prstGeom prst="rect">
              <a:avLst/>
            </a:prstGeom>
            <a:grpFill/>
          </p:spPr>
        </p:pic>
      </p:grpSp>
      <p:grpSp>
        <p:nvGrpSpPr>
          <p:cNvPr id="67" name="Группа 6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50823" y="3619531"/>
              <a:ext cx="338327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Уральский добровольческий танковый корпус по праву является одним из </a:t>
              </a:r>
              <a:r>
                <a:rPr lang="ru-RU" sz="1200" b="1" dirty="0" smtClean="0"/>
                <a:t>символов вклада </a:t>
              </a:r>
              <a:r>
                <a:rPr lang="ru-RU" sz="1200" dirty="0" smtClean="0"/>
                <a:t>наших земляков </a:t>
              </a:r>
              <a:r>
                <a:rPr lang="ru-RU" sz="1200" b="1" dirty="0" smtClean="0"/>
                <a:t>в победу над фашистскими захватчиками</a:t>
              </a:r>
              <a:r>
                <a:rPr lang="ru-RU" sz="1200" dirty="0" smtClean="0"/>
                <a:t>. Корпус был создан танкостроителями Урала в дни победоносного завершения Сталинградской битвы.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3218" y="1638989"/>
              <a:ext cx="2512680" cy="1792379"/>
            </a:xfrm>
            <a:prstGeom prst="rect">
              <a:avLst/>
            </a:prstGeom>
            <a:grpFill/>
          </p:spPr>
        </p:pic>
      </p:grpSp>
      <p:grpSp>
        <p:nvGrpSpPr>
          <p:cNvPr id="59" name="Группа 5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60" name="Прямоугольник 5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50823" y="3619531"/>
              <a:ext cx="33832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Летом 1944 года </a:t>
              </a:r>
              <a:r>
                <a:rPr lang="ru-RU" sz="1200" dirty="0" smtClean="0"/>
                <a:t>Уральский добровольческий танковый корпус принял участие в </a:t>
              </a:r>
              <a:r>
                <a:rPr lang="ru-RU" sz="1200" b="1" dirty="0" smtClean="0"/>
                <a:t>освобождении города Львов</a:t>
              </a:r>
              <a:r>
                <a:rPr lang="ru-RU" sz="1200" dirty="0" smtClean="0"/>
                <a:t>, после чего стал именоваться Уральско-Львовским. Пять воинов корпуса за эту операцию были удостоены звания Героя Советского Союза, свыше шести тысяч были награждены орденами и медалями.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5756" y="1668069"/>
              <a:ext cx="2627604" cy="1734218"/>
            </a:xfrm>
            <a:prstGeom prst="rect">
              <a:avLst/>
            </a:prstGeom>
            <a:grpFill/>
          </p:spPr>
        </p:pic>
      </p:grpSp>
      <p:grpSp>
        <p:nvGrpSpPr>
          <p:cNvPr id="51" name="Группа 5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0823" y="3619531"/>
              <a:ext cx="338327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Приказом Народного комиссара обороны от </a:t>
              </a:r>
              <a:r>
                <a:rPr lang="ru-RU" sz="1200" b="1" dirty="0" smtClean="0"/>
                <a:t>11 марта 1943 года </a:t>
              </a:r>
              <a:r>
                <a:rPr lang="ru-RU" sz="1200" dirty="0" smtClean="0"/>
                <a:t>корпусу было присвоено наименование —</a:t>
              </a:r>
              <a:r>
                <a:rPr lang="ru-RU" sz="1200" b="1" dirty="0" smtClean="0"/>
                <a:t>30-й Уральский добровольческий танковый корпус.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012" y="1638989"/>
              <a:ext cx="1935092" cy="1792379"/>
            </a:xfrm>
            <a:prstGeom prst="rect">
              <a:avLst/>
            </a:prstGeom>
            <a:grp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0823" y="3619531"/>
              <a:ext cx="3383279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 Грузили готовые танки на железнодорожные платформы, </a:t>
              </a:r>
              <a:r>
                <a:rPr lang="ru-RU" sz="1200" b="1" dirty="0" smtClean="0"/>
                <a:t>сделанные в Тагиле</a:t>
              </a:r>
              <a:r>
                <a:rPr lang="ru-RU" sz="1200" dirty="0" smtClean="0"/>
                <a:t>, засыпали в топки паровозов уголь, добытый </a:t>
              </a:r>
              <a:r>
                <a:rPr lang="ru-RU" sz="1200" dirty="0" err="1" smtClean="0"/>
                <a:t>егоршинскими</a:t>
              </a:r>
              <a:r>
                <a:rPr lang="ru-RU" sz="1200" dirty="0" smtClean="0"/>
                <a:t> и богословскими горняками. Уральские парни-танкисты были одеты в обмундирование из </a:t>
              </a:r>
              <a:r>
                <a:rPr lang="ru-RU" sz="1200" dirty="0" err="1" smtClean="0"/>
                <a:t>арамильского</a:t>
              </a:r>
              <a:r>
                <a:rPr lang="ru-RU" sz="1200" dirty="0" smtClean="0"/>
                <a:t> сукна, обуты в сапоги фабрики «</a:t>
              </a:r>
              <a:r>
                <a:rPr lang="ru-RU" sz="1200" dirty="0" err="1" smtClean="0"/>
                <a:t>Уралобувь</a:t>
              </a:r>
              <a:r>
                <a:rPr lang="ru-RU" sz="1200" dirty="0" smtClean="0"/>
                <a:t>».</a:t>
              </a:r>
              <a:endPara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5756" y="1701240"/>
              <a:ext cx="2627604" cy="1667876"/>
            </a:xfrm>
            <a:prstGeom prst="rect">
              <a:avLst/>
            </a:prstGeom>
            <a:grp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0823" y="3619531"/>
              <a:ext cx="338327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 На </a:t>
              </a:r>
              <a:r>
                <a:rPr lang="ru-RU" sz="1200" dirty="0" err="1" smtClean="0"/>
                <a:t>Уралэлектротяжмаше</a:t>
              </a:r>
              <a:r>
                <a:rPr lang="ru-RU" sz="1200" dirty="0" smtClean="0"/>
                <a:t> славились своими трудовыми показателями бригады</a:t>
              </a:r>
              <a:r>
                <a:rPr lang="ru-RU" sz="1200" b="1" dirty="0" smtClean="0"/>
                <a:t> Марии Прусаковой, Анны </a:t>
              </a:r>
              <a:r>
                <a:rPr lang="ru-RU" sz="1200" b="1" dirty="0" err="1" smtClean="0"/>
                <a:t>Лагуновой</a:t>
              </a:r>
              <a:r>
                <a:rPr lang="ru-RU" sz="1200" b="1" dirty="0" smtClean="0"/>
                <a:t>, Валентины </a:t>
              </a:r>
              <a:r>
                <a:rPr lang="ru-RU" sz="1200" b="1" dirty="0" err="1" smtClean="0"/>
                <a:t>Бояринцевой</a:t>
              </a:r>
              <a:r>
                <a:rPr lang="ru-RU" sz="1200" b="1" dirty="0" smtClean="0"/>
                <a:t>, </a:t>
              </a:r>
              <a:r>
                <a:rPr lang="ru-RU" sz="1200" b="1" dirty="0" err="1" smtClean="0"/>
                <a:t>Таисьи</a:t>
              </a:r>
              <a:r>
                <a:rPr lang="ru-RU" sz="1200" b="1" dirty="0" smtClean="0"/>
                <a:t> </a:t>
              </a:r>
              <a:r>
                <a:rPr lang="ru-RU" sz="1200" b="1" dirty="0" err="1" smtClean="0"/>
                <a:t>Арзамасцевой</a:t>
              </a:r>
              <a:r>
                <a:rPr lang="ru-RU" sz="1200" b="1" dirty="0" smtClean="0"/>
                <a:t>, Леонида Вавилова, Михаила Ларюшкина.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5756" y="1773173"/>
              <a:ext cx="2627604" cy="1524010"/>
            </a:xfrm>
            <a:prstGeom prst="rect">
              <a:avLst/>
            </a:prstGeom>
            <a:grp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0823" y="3619531"/>
              <a:ext cx="3383279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 Отбор в Уральский добровольческий танковый корпус проводился очень строго. На </a:t>
              </a:r>
              <a:r>
                <a:rPr lang="ru-RU" sz="1200" dirty="0" err="1" smtClean="0"/>
                <a:t>Уралмаше</a:t>
              </a:r>
              <a:r>
                <a:rPr lang="ru-RU" sz="1200" dirty="0" smtClean="0"/>
                <a:t> из </a:t>
              </a:r>
              <a:r>
                <a:rPr lang="ru-RU" sz="1200" b="1" dirty="0" smtClean="0"/>
                <a:t>2 250 пожелавших </a:t>
              </a:r>
              <a:r>
                <a:rPr lang="ru-RU" sz="1200" dirty="0" smtClean="0"/>
                <a:t>пойти в танковый корпус взяли только 200 добровольцев, в Нижнем Тагиле из 10 500 подавших заявления отобрали 544 человека, в Верхней Салде из 437 — 38 человек и т.д.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75756" y="1774815"/>
              <a:ext cx="2627604" cy="1520725"/>
            </a:xfrm>
            <a:prstGeom prst="rect">
              <a:avLst/>
            </a:prstGeom>
            <a:grp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0823" y="3619531"/>
              <a:ext cx="3383279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На имя Председателя Государственного Комитета Обороны было направлено письмо, в котором уральские рабочие просили разрешения </a:t>
              </a:r>
              <a:r>
                <a:rPr lang="ru-RU" sz="1200" b="1" dirty="0" smtClean="0"/>
                <a:t>сформировать особый добровольческий Уральский танковый корпус </a:t>
              </a:r>
              <a:r>
                <a:rPr lang="ru-RU" sz="1200" dirty="0" smtClean="0"/>
                <a:t>имени товарища Сталина. </a:t>
              </a:r>
              <a:r>
                <a:rPr lang="ru-RU" sz="1200" b="1" dirty="0" smtClean="0"/>
                <a:t>24 февраля 1943 г. </a:t>
              </a:r>
              <a:r>
                <a:rPr lang="ru-RU" sz="1200" dirty="0" smtClean="0"/>
                <a:t>из Москвы пришла ответная телеграмма: </a:t>
              </a:r>
              <a:r>
                <a:rPr lang="ru-RU" sz="1200" b="1" dirty="0" smtClean="0"/>
                <a:t>«Ваше предложение о формировании особого добровольческого Уральского танкового корпуса одобряем и приветствуем. И. Сталин».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7416" y="1638988"/>
              <a:ext cx="1344284" cy="1792379"/>
            </a:xfrm>
            <a:prstGeom prst="rect">
              <a:avLst/>
            </a:prstGeom>
            <a:grpFill/>
          </p:spPr>
        </p:pic>
      </p:grp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6282" y="1318661"/>
              <a:ext cx="195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Странички истории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55326" y="4349015"/>
              <a:ext cx="29913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Уральский добровольческий танковый корпус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12070" y="2122314"/>
              <a:ext cx="2572096" cy="1792379"/>
            </a:xfrm>
            <a:prstGeom prst="rect">
              <a:avLst/>
            </a:prstGeom>
            <a:ln cmpd="dbl">
              <a:solidFill>
                <a:schemeClr val="tx1"/>
              </a:solidFill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90991" y="1556082"/>
              <a:ext cx="2627604" cy="173871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Box 25"/>
            <p:cNvSpPr txBox="1"/>
            <p:nvPr/>
          </p:nvSpPr>
          <p:spPr>
            <a:xfrm>
              <a:off x="1358537" y="3606865"/>
              <a:ext cx="3304903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В газете «</a:t>
              </a:r>
              <a:r>
                <a:rPr lang="ru-RU" sz="1200" b="1" dirty="0" smtClean="0"/>
                <a:t>Уральский рабочий» 16 января 1943 г. </a:t>
              </a:r>
              <a:r>
                <a:rPr lang="ru-RU" sz="1200" dirty="0" smtClean="0"/>
                <a:t>была опубликована заметка </a:t>
              </a:r>
              <a:r>
                <a:rPr lang="ru-RU" sz="1200" b="1" dirty="0" smtClean="0"/>
                <a:t>«Танковый корпус сверх плана»,</a:t>
              </a:r>
              <a:r>
                <a:rPr lang="ru-RU" sz="1200" dirty="0" smtClean="0"/>
                <a:t> в которой рассказывалось об инициативе коллективов танкостроителей: изготовить в первом квартале 1943 г. сверх плана столько танков и самоходных орудий, сколько необходимо для оснащения танкового корпуса; одновременно обучить из своих же добровольцев-рабочих водителей боевых машин. 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63555" y="1529248"/>
              <a:ext cx="2482476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TextBox 33"/>
            <p:cNvSpPr txBox="1"/>
            <p:nvPr/>
          </p:nvSpPr>
          <p:spPr>
            <a:xfrm>
              <a:off x="1358537" y="3606865"/>
              <a:ext cx="3304903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Добровольно </a:t>
              </a:r>
              <a:r>
                <a:rPr lang="ru-RU" sz="1200" b="1" dirty="0" smtClean="0"/>
                <a:t>было подано 110 тысяч заявлений, </a:t>
              </a:r>
              <a:r>
                <a:rPr lang="ru-RU" sz="1200" dirty="0" smtClean="0"/>
                <a:t>что в 12 раз больше, чем требовалось для укомплектования корпуса, из них было отобрано 9660 человек. Среди добровольцев было много квалифицированных рабочих, специалистов, командиров производства, активных коммунистов и комсомольцев. 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75594" y="1529248"/>
              <a:ext cx="2258397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" name="TextBox 41"/>
            <p:cNvSpPr txBox="1"/>
            <p:nvPr/>
          </p:nvSpPr>
          <p:spPr>
            <a:xfrm>
              <a:off x="1358537" y="3606865"/>
              <a:ext cx="3304903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Одновременно по всему Уралу продолжался добровольный сбор средств в фонд создания корпуса, </a:t>
              </a:r>
              <a:r>
                <a:rPr lang="ru-RU" sz="1200" b="1" dirty="0" smtClean="0"/>
                <a:t>было собрано свыше 70 млн. рублей. </a:t>
              </a:r>
              <a:r>
                <a:rPr lang="ru-RU" sz="1200" dirty="0" smtClean="0"/>
                <a:t>На эти деньги у государства были выкуплены боевая техника, вооружение и обмундирование. Огромный вклад в общее дело внесли комсомольско-молодежные фронтовые бригады, родившиеся на </a:t>
              </a:r>
              <a:r>
                <a:rPr lang="ru-RU" sz="1200" dirty="0" err="1" smtClean="0"/>
                <a:t>Уралмашзаводе</a:t>
              </a:r>
              <a:r>
                <a:rPr lang="ru-RU" sz="1200" dirty="0" smtClean="0"/>
                <a:t>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43718" y="1529248"/>
              <a:ext cx="1722149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0" name="TextBox 49"/>
            <p:cNvSpPr txBox="1"/>
            <p:nvPr/>
          </p:nvSpPr>
          <p:spPr>
            <a:xfrm>
              <a:off x="1254034" y="3606865"/>
              <a:ext cx="3540035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Руду добывали на горе </a:t>
              </a:r>
              <a:r>
                <a:rPr lang="ru-RU" sz="1200" b="1" dirty="0" smtClean="0"/>
                <a:t>Высокой и горе Благодать.</a:t>
              </a:r>
              <a:r>
                <a:rPr lang="ru-RU" sz="1200" dirty="0" smtClean="0"/>
                <a:t> Металл для танков выплавили и прокатали сталевары, доменщики Свердловска, </a:t>
              </a:r>
              <a:r>
                <a:rPr lang="ru-RU" sz="1200" b="1" dirty="0" smtClean="0"/>
                <a:t>Нижнего Тагила</a:t>
              </a:r>
              <a:r>
                <a:rPr lang="ru-RU" sz="1200" dirty="0" smtClean="0"/>
                <a:t>, Серова, Первоуральска, Алапаевска, Кушвы. Редкие уральские металлы сделали броню неуязвимой. Трудящиеся Красноуральска, </a:t>
              </a:r>
              <a:r>
                <a:rPr lang="ru-RU" sz="1200" dirty="0" err="1" smtClean="0"/>
                <a:t>Кировграда</a:t>
              </a:r>
              <a:r>
                <a:rPr lang="ru-RU" sz="1200" dirty="0" smtClean="0"/>
                <a:t>, Ревды, Каменска-Уральского снабдили медью и алюминием. От других заводов Урала танкостроители получали моторы, орудия, приборы, агрегаты, радиопередатчики, боезапас. 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2476" y="1529248"/>
              <a:ext cx="2504634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1254034" y="3606865"/>
              <a:ext cx="354003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Уникальный подарок танкистам сделали </a:t>
              </a:r>
              <a:r>
                <a:rPr lang="ru-RU" sz="1200" dirty="0" err="1" smtClean="0"/>
                <a:t>златоустовские</a:t>
              </a:r>
              <a:r>
                <a:rPr lang="ru-RU" sz="1200" dirty="0" smtClean="0"/>
                <a:t> мастера-оружейники: для каждого добровольца на Инструментальном комбинате г. Златоуста был изготовлен стальной нож, получивший неофициальное название «</a:t>
              </a:r>
              <a:r>
                <a:rPr lang="ru-RU" sz="1200" b="1" dirty="0" smtClean="0"/>
                <a:t>черный нож». 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90991" y="1682968"/>
              <a:ext cx="2627604" cy="148493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6" name="TextBox 65"/>
            <p:cNvSpPr txBox="1"/>
            <p:nvPr/>
          </p:nvSpPr>
          <p:spPr>
            <a:xfrm>
              <a:off x="1254034" y="3606865"/>
              <a:ext cx="3540035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Боевое крещение Уральский добровольческий танковый корпус, вошедший в состав 4-й танковой армии, получил </a:t>
              </a:r>
              <a:r>
                <a:rPr lang="ru-RU" sz="1200" b="1" dirty="0" smtClean="0"/>
                <a:t>летом 1943 г. в </a:t>
              </a:r>
              <a:r>
                <a:rPr lang="ru-RU" sz="1200" dirty="0" smtClean="0"/>
                <a:t>сражении на </a:t>
              </a:r>
              <a:r>
                <a:rPr lang="ru-RU" sz="1200" b="1" dirty="0" smtClean="0"/>
                <a:t>Курской дуге</a:t>
              </a:r>
              <a:r>
                <a:rPr lang="ru-RU" sz="1200" dirty="0" smtClean="0"/>
                <a:t>. Первый салют Родины 5 августа 1943 г. – советским войскам за освобождение Орла и Белгорода – был и в честь уральских добровольцев.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90991" y="1686423"/>
              <a:ext cx="2627604" cy="14780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4" name="TextBox 73"/>
            <p:cNvSpPr txBox="1"/>
            <p:nvPr/>
          </p:nvSpPr>
          <p:spPr>
            <a:xfrm>
              <a:off x="1254034" y="3606865"/>
              <a:ext cx="354003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В апреле 1945 г. </a:t>
              </a:r>
              <a:r>
                <a:rPr lang="ru-RU" sz="1200" dirty="0" smtClean="0"/>
                <a:t>Уральский добровольческий танковый корпус принимал участие в </a:t>
              </a:r>
              <a:r>
                <a:rPr lang="ru-RU" sz="1200" b="1" dirty="0" smtClean="0"/>
                <a:t>Берлинской операции, </a:t>
              </a:r>
              <a:r>
                <a:rPr lang="ru-RU" sz="1200" dirty="0" smtClean="0"/>
                <a:t>а завершил войну маршем-маневром в освобожденной Праге </a:t>
              </a:r>
              <a:r>
                <a:rPr lang="ru-RU" sz="1200" b="1" dirty="0" smtClean="0"/>
                <a:t>9 мая 1945 г.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90991" y="1552990"/>
              <a:ext cx="2627604" cy="17448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2" name="TextBox 81"/>
            <p:cNvSpPr txBox="1"/>
            <p:nvPr/>
          </p:nvSpPr>
          <p:spPr>
            <a:xfrm>
              <a:off x="1254034" y="3606865"/>
              <a:ext cx="3540035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/>
                <a:t>За два года участия в Великой Отечественной войне корпус прошел от Орла до Праги</a:t>
              </a:r>
              <a:r>
                <a:rPr lang="ru-RU" sz="1200" b="1" dirty="0" smtClean="0"/>
                <a:t> свыше 5500 километров, </a:t>
              </a:r>
              <a:r>
                <a:rPr lang="ru-RU" sz="1200" dirty="0" smtClean="0"/>
                <a:t>в том числе с боями –</a:t>
              </a:r>
              <a:r>
                <a:rPr lang="ru-RU" sz="1200" b="1" dirty="0" smtClean="0"/>
                <a:t> более 2000 километров. </a:t>
              </a:r>
              <a:r>
                <a:rPr lang="ru-RU" sz="1200" dirty="0" smtClean="0"/>
                <a:t>За отличные боевые действия, героизм, мужество и отвагу уральских добровольцев Верховный Главнокомандующий 27 раз объявлял корпусу и его частям благодарности.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0823" y="3619531"/>
              <a:ext cx="3383279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Корпус награжден орденами: Красного Знамени, Суворова II степени и Кутузова II степени. На знаменах 15 частей корпуса – </a:t>
              </a:r>
              <a:r>
                <a:rPr lang="ru-RU" sz="1200" b="1" dirty="0" smtClean="0"/>
                <a:t>54 ордена. </a:t>
              </a:r>
              <a:r>
                <a:rPr lang="ru-RU" sz="1200" dirty="0" smtClean="0"/>
                <a:t>Воинам корпуса вручено </a:t>
              </a:r>
              <a:r>
                <a:rPr lang="ru-RU" sz="1200" b="1" dirty="0" smtClean="0"/>
                <a:t>42368 орденов </a:t>
              </a:r>
              <a:r>
                <a:rPr lang="ru-RU" sz="1200" dirty="0" smtClean="0"/>
                <a:t>и </a:t>
              </a:r>
              <a:r>
                <a:rPr lang="ru-RU" sz="1200" b="1" dirty="0" smtClean="0"/>
                <a:t>медалей, </a:t>
              </a:r>
              <a:r>
                <a:rPr lang="ru-RU" sz="1200" dirty="0" smtClean="0"/>
                <a:t>27 солдат и офицеров стали полными кавалерами </a:t>
              </a:r>
              <a:r>
                <a:rPr lang="ru-RU" sz="1200" b="1" dirty="0" smtClean="0"/>
                <a:t>ордена Славы</a:t>
              </a:r>
              <a:r>
                <a:rPr lang="ru-RU" sz="1200" dirty="0" smtClean="0"/>
                <a:t>, 38 гвардейцам корпуса присвоено </a:t>
              </a:r>
              <a:r>
                <a:rPr lang="ru-RU" sz="1200" b="1" dirty="0" smtClean="0"/>
                <a:t>звание Героя Советского Союза.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5756" y="2004012"/>
              <a:ext cx="2627604" cy="1062332"/>
            </a:xfrm>
            <a:prstGeom prst="rect">
              <a:avLst/>
            </a:prstGeom>
            <a:grp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1183907" y="1126156"/>
            <a:ext cx="3610162" cy="4649002"/>
            <a:chOff x="1183907" y="1126156"/>
            <a:chExt cx="3610162" cy="464900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991" y="1552990"/>
              <a:ext cx="2627604" cy="17448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1254034" y="3606865"/>
              <a:ext cx="3540035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/>
                <a:t>За два года участия в Великой Отечественной войне корпус прошел от Орла до Праги</a:t>
              </a:r>
              <a:r>
                <a:rPr lang="ru-RU" sz="1200" b="1" dirty="0" smtClean="0"/>
                <a:t> свыше 5500 километров, </a:t>
              </a:r>
              <a:r>
                <a:rPr lang="ru-RU" sz="1200" dirty="0" smtClean="0"/>
                <a:t>в том числе с боями –</a:t>
              </a:r>
              <a:r>
                <a:rPr lang="ru-RU" sz="1200" b="1" dirty="0" smtClean="0"/>
                <a:t> более 2000 километров. </a:t>
              </a:r>
              <a:r>
                <a:rPr lang="ru-RU" sz="1200" dirty="0" smtClean="0"/>
                <a:t>За отличные боевые действия, героизм, мужество и отвагу уральских добровольцев Верховный Главнокомандующий 27 раз объявлял корпусу и его частям благодарности.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10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175657" y="1126156"/>
            <a:ext cx="3617724" cy="4649002"/>
            <a:chOff x="1175657" y="1126156"/>
            <a:chExt cx="3617724" cy="464900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5657" y="2434442"/>
              <a:ext cx="350084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Издано обучающимися </a:t>
              </a:r>
            </a:p>
            <a:p>
              <a:pPr algn="ctr"/>
              <a:r>
                <a:rPr lang="ru-RU" b="1" dirty="0" smtClean="0"/>
                <a:t>6А класса</a:t>
              </a:r>
            </a:p>
            <a:p>
              <a:pPr algn="ctr"/>
              <a:r>
                <a:rPr lang="ru-RU" b="1" dirty="0" smtClean="0"/>
                <a:t>МАОУ СОШ №5 </a:t>
              </a:r>
            </a:p>
            <a:p>
              <a:pPr algn="ctr"/>
              <a:r>
                <a:rPr lang="ru-RU" b="1" dirty="0" smtClean="0"/>
                <a:t>(село </a:t>
              </a:r>
              <a:r>
                <a:rPr lang="ru-RU" b="1" dirty="0" err="1" smtClean="0"/>
                <a:t>Николо-Павловское</a:t>
              </a:r>
              <a:r>
                <a:rPr lang="ru-RU" b="1" dirty="0" smtClean="0"/>
                <a:t>)</a:t>
              </a:r>
            </a:p>
            <a:p>
              <a:pPr algn="ctr"/>
              <a:r>
                <a:rPr lang="ru-RU" b="1" dirty="0" smtClean="0"/>
                <a:t>2020 год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03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699</Words>
  <Application>Microsoft Office PowerPoint</Application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Леново</cp:lastModifiedBy>
  <cp:revision>6</cp:revision>
  <dcterms:created xsi:type="dcterms:W3CDTF">2020-02-11T02:21:03Z</dcterms:created>
  <dcterms:modified xsi:type="dcterms:W3CDTF">2020-11-13T12:43:42Z</dcterms:modified>
</cp:coreProperties>
</file>