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291" autoAdjust="0"/>
  </p:normalViewPr>
  <p:slideViewPr>
    <p:cSldViewPr snapToGrid="0">
      <p:cViewPr>
        <p:scale>
          <a:sx n="94" d="100"/>
          <a:sy n="94" d="100"/>
        </p:scale>
        <p:origin x="-121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86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37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70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5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7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017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518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300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96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5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11E5-0CA4-491B-A02E-61BFD2F4D26E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13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611E5-0CA4-491B-A02E-61BFD2F4D26E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C5CE1-47F7-4D8E-BB24-5361DF5093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66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image" Target="../media/image2.jpeg"/><Relationship Id="rId16" Type="http://schemas.openxmlformats.org/officeDocument/2006/relationships/image" Target="../media/image16.jp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jpeg"/><Relationship Id="rId24" Type="http://schemas.openxmlformats.org/officeDocument/2006/relationships/image" Target="../media/image24.jp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Прямоугольник 249">
            <a:extLst>
              <a:ext uri="{FF2B5EF4-FFF2-40B4-BE49-F238E27FC236}">
                <a16:creationId xmlns="" xmlns:a16="http://schemas.microsoft.com/office/drawing/2014/main" id="{C0EFF1FA-66B0-4F0A-9F69-1BCB00C12C25}"/>
              </a:ext>
            </a:extLst>
          </p:cNvPr>
          <p:cNvSpPr/>
          <p:nvPr/>
        </p:nvSpPr>
        <p:spPr>
          <a:xfrm>
            <a:off x="4806963" y="1146737"/>
            <a:ext cx="3609474" cy="46490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1" name="Группа 240">
            <a:extLst>
              <a:ext uri="{FF2B5EF4-FFF2-40B4-BE49-F238E27FC236}">
                <a16:creationId xmlns="" xmlns:a16="http://schemas.microsoft.com/office/drawing/2014/main" id="{9029DD3D-805E-475E-8608-826C55B2BF35}"/>
              </a:ext>
            </a:extLst>
          </p:cNvPr>
          <p:cNvGrpSpPr/>
          <p:nvPr/>
        </p:nvGrpSpPr>
        <p:grpSpPr>
          <a:xfrm>
            <a:off x="4806963" y="1146737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242" name="Прямоугольник 241">
              <a:extLst>
                <a:ext uri="{FF2B5EF4-FFF2-40B4-BE49-F238E27FC236}">
                  <a16:creationId xmlns="" xmlns:a16="http://schemas.microsoft.com/office/drawing/2014/main" id="{951ACC2A-B328-432D-8CBB-7EBA042FE3F3}"/>
                </a:ext>
              </a:extLst>
            </p:cNvPr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3" name="TextBox 242">
              <a:extLst>
                <a:ext uri="{FF2B5EF4-FFF2-40B4-BE49-F238E27FC236}">
                  <a16:creationId xmlns="" xmlns:a16="http://schemas.microsoft.com/office/drawing/2014/main" id="{458CA95B-598C-497B-B341-E443BCEDC55B}"/>
                </a:ext>
              </a:extLst>
            </p:cNvPr>
            <p:cNvSpPr txBox="1"/>
            <p:nvPr/>
          </p:nvSpPr>
          <p:spPr>
            <a:xfrm>
              <a:off x="5102089" y="1318661"/>
              <a:ext cx="307434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После окончания Великой Отечественной войны, корпус был преобразован в 10-ю гвардейскую танковую дивизию. </a:t>
              </a:r>
              <a:endParaRPr lang="ru-RU" sz="800" dirty="0"/>
            </a:p>
          </p:txBody>
        </p:sp>
        <p:sp>
          <p:nvSpPr>
            <p:cNvPr id="244" name="TextBox 243">
              <a:extLst>
                <a:ext uri="{FF2B5EF4-FFF2-40B4-BE49-F238E27FC236}">
                  <a16:creationId xmlns="" xmlns:a16="http://schemas.microsoft.com/office/drawing/2014/main" id="{A787708E-EE8E-46C4-99B3-F7646FF8EB98}"/>
                </a:ext>
              </a:extLst>
            </p:cNvPr>
            <p:cNvSpPr txBox="1"/>
            <p:nvPr/>
          </p:nvSpPr>
          <p:spPr>
            <a:xfrm>
              <a:off x="5084479" y="3542636"/>
              <a:ext cx="2916506" cy="19266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Дивизия входит в состав Группы советских войск в Германии (ГСВГ, ЗГВ). Входит в состав 3-й общевойсковой Краснознаменной армии. После вывода войск из Германии в 1994 году дивизия была передислоцирована в Воронежскую область, а именно г. Богучар (Московский военный округ). В 2001 году дивизия принимала участие в боевых действиях на Северном Кавказе. В 2009 году дивизия была расформирована и на её базе была сформирована 262-я гвардейская база хранения вооружения и техники (танковая). В 2015 году на основе базы хранения сформирована 1-я отдельная танковая бригада, с передачей ей почётный наименований 10-й гвардейской танковой дивизии. </a:t>
              </a:r>
            </a:p>
          </p:txBody>
        </p:sp>
        <p:pic>
          <p:nvPicPr>
            <p:cNvPr id="245" name="Рисунок 244">
              <a:extLst>
                <a:ext uri="{FF2B5EF4-FFF2-40B4-BE49-F238E27FC236}">
                  <a16:creationId xmlns="" xmlns:a16="http://schemas.microsoft.com/office/drawing/2014/main" id="{675281DA-746E-45A7-9536-2ADA41239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02089" y="1789912"/>
              <a:ext cx="3083473" cy="16200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05" name="Группа 204">
            <a:extLst>
              <a:ext uri="{FF2B5EF4-FFF2-40B4-BE49-F238E27FC236}">
                <a16:creationId xmlns="" xmlns:a16="http://schemas.microsoft.com/office/drawing/2014/main" id="{15795E8B-E4CD-4CB8-A917-8F084EA429D5}"/>
              </a:ext>
            </a:extLst>
          </p:cNvPr>
          <p:cNvGrpSpPr/>
          <p:nvPr/>
        </p:nvGrpSpPr>
        <p:grpSpPr>
          <a:xfrm>
            <a:off x="4806963" y="1146737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206" name="Прямоугольник 205">
              <a:extLst>
                <a:ext uri="{FF2B5EF4-FFF2-40B4-BE49-F238E27FC236}">
                  <a16:creationId xmlns="" xmlns:a16="http://schemas.microsoft.com/office/drawing/2014/main" id="{79BE0C3F-42ED-4340-83D7-D5FE46BC3787}"/>
                </a:ext>
              </a:extLst>
            </p:cNvPr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7" name="TextBox 206">
              <a:extLst>
                <a:ext uri="{FF2B5EF4-FFF2-40B4-BE49-F238E27FC236}">
                  <a16:creationId xmlns="" xmlns:a16="http://schemas.microsoft.com/office/drawing/2014/main" id="{71020CED-8B4D-423F-9C3D-827E7942325F}"/>
                </a:ext>
              </a:extLst>
            </p:cNvPr>
            <p:cNvSpPr txBox="1"/>
            <p:nvPr/>
          </p:nvSpPr>
          <p:spPr>
            <a:xfrm>
              <a:off x="5102089" y="1318661"/>
              <a:ext cx="3074348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i="1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Советский танк ИС-2, стоявший в 1948-1991 гг. в Праге в качестве памятника танку Т-34 И. Г. Гончаренко</a:t>
              </a:r>
              <a:br>
                <a:rPr lang="ru-RU" sz="800" i="1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endParaRPr lang="ru-RU" sz="800" dirty="0"/>
            </a:p>
          </p:txBody>
        </p:sp>
        <p:sp>
          <p:nvSpPr>
            <p:cNvPr id="208" name="TextBox 207">
              <a:extLst>
                <a:ext uri="{FF2B5EF4-FFF2-40B4-BE49-F238E27FC236}">
                  <a16:creationId xmlns="" xmlns:a16="http://schemas.microsoft.com/office/drawing/2014/main" id="{B93B7644-12F3-4AEB-B773-713FD3D1396C}"/>
                </a:ext>
              </a:extLst>
            </p:cNvPr>
            <p:cNvSpPr txBox="1"/>
            <p:nvPr/>
          </p:nvSpPr>
          <p:spPr>
            <a:xfrm>
              <a:off x="5043587" y="3845687"/>
              <a:ext cx="2916506" cy="16661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 честь танка, как первого из пришедших на помощь восставшей Праге, в столице Чехословакии поставили памятник с танком ИС-2. Памятник советским танкистам в Праге на площади Штефаника простоял до «бархатной революции» в 1991 году, когда он был перекрашен в розовый цвет, потом демонтирован с постамента и ныне используется в качестве «символа оккупации Чехословакии советскими войсками». Таким образом, в Чехии, как и по всей Европе, память о советском воине-освободителе была в основном уничтожена, и преобразована врагами русской цивилизации черный миф о «советской оккупации».</a:t>
              </a:r>
              <a:endParaRPr lang="ru-RU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09" name="Рисунок 208">
              <a:extLst>
                <a:ext uri="{FF2B5EF4-FFF2-40B4-BE49-F238E27FC236}">
                  <a16:creationId xmlns="" xmlns:a16="http://schemas.microsoft.com/office/drawing/2014/main" id="{A1F61025-6B46-4EB4-9399-3EED803E1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37866" y="1780326"/>
              <a:ext cx="1487967" cy="20083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96" name="Группа 195">
            <a:extLst>
              <a:ext uri="{FF2B5EF4-FFF2-40B4-BE49-F238E27FC236}">
                <a16:creationId xmlns="" xmlns:a16="http://schemas.microsoft.com/office/drawing/2014/main" id="{FE9EF236-213C-4E59-A9EB-B0FA7FB87A03}"/>
              </a:ext>
            </a:extLst>
          </p:cNvPr>
          <p:cNvGrpSpPr/>
          <p:nvPr/>
        </p:nvGrpSpPr>
        <p:grpSpPr>
          <a:xfrm>
            <a:off x="4806963" y="1146737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197" name="Прямоугольник 196">
              <a:extLst>
                <a:ext uri="{FF2B5EF4-FFF2-40B4-BE49-F238E27FC236}">
                  <a16:creationId xmlns="" xmlns:a16="http://schemas.microsoft.com/office/drawing/2014/main" id="{9F2717CC-A851-424B-972D-06CF0340168B}"/>
                </a:ext>
              </a:extLst>
            </p:cNvPr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8" name="TextBox 197">
              <a:extLst>
                <a:ext uri="{FF2B5EF4-FFF2-40B4-BE49-F238E27FC236}">
                  <a16:creationId xmlns="" xmlns:a16="http://schemas.microsoft.com/office/drawing/2014/main" id="{8AFA8675-8A9E-4AC3-9B13-EB18D1ED9554}"/>
                </a:ext>
              </a:extLst>
            </p:cNvPr>
            <p:cNvSpPr txBox="1"/>
            <p:nvPr/>
          </p:nvSpPr>
          <p:spPr>
            <a:xfrm>
              <a:off x="5102089" y="1318661"/>
              <a:ext cx="155801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Гвардии лейтенант, танкист</a:t>
              </a:r>
            </a:p>
            <a:p>
              <a:pPr algn="ctr"/>
              <a:r>
                <a:rPr lang="ru-RU" sz="9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Иван Григорьевич Гончаренко</a:t>
              </a:r>
              <a:endParaRPr lang="ru-RU" sz="900" dirty="0"/>
            </a:p>
          </p:txBody>
        </p:sp>
        <p:sp>
          <p:nvSpPr>
            <p:cNvPr id="199" name="TextBox 198">
              <a:extLst>
                <a:ext uri="{FF2B5EF4-FFF2-40B4-BE49-F238E27FC236}">
                  <a16:creationId xmlns="" xmlns:a16="http://schemas.microsoft.com/office/drawing/2014/main" id="{89668542-B59E-4BE1-83B1-2DBAD882E46D}"/>
                </a:ext>
              </a:extLst>
            </p:cNvPr>
            <p:cNvSpPr txBox="1"/>
            <p:nvPr/>
          </p:nvSpPr>
          <p:spPr>
            <a:xfrm>
              <a:off x="5201854" y="2979407"/>
              <a:ext cx="2916506" cy="24563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Ночью 9 мая разведывательный взвод из трёх танков Буракова, Гончаренко и Котова с разведчиками и сапёрами на броне первым вошёл в Прагу и выяснил, что в центре города чешские повстанцы ведут бои с немцами. В Праге была сформирована штурмовая группа - к разведвзводу добавился танк командира роты Латника. Штурмовой группе под командованием Латника была поставлена задача - захватить Манесов мост и обеспечить выход основных сил танковой бригады в центр города. На подступах к Пражскому Граду противник оказал сильное сопротивление: у Карлова и Манесова мостов через реку Влтава гитлеровцы выставили заслон из нескольких штурмовых орудий под прикрытием большого количества фаустников. Первым к реке Влтава вышел танк Ивана Гончаренко. В ходе завязавшегося боя экипаж Гончаренко уничтожил две вражеские САУ и начал прорыв через Манесов мост, но немцам удалось подбить Т-34.</a:t>
              </a:r>
              <a:endParaRPr lang="ru-RU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00" name="Рисунок 199">
              <a:extLst>
                <a:ext uri="{FF2B5EF4-FFF2-40B4-BE49-F238E27FC236}">
                  <a16:creationId xmlns="" xmlns:a16="http://schemas.microsoft.com/office/drawing/2014/main" id="{E904196D-C89C-4013-BE9E-BFBE3869F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36357" y="1346151"/>
              <a:ext cx="1123736" cy="16332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87" name="Группа 186">
            <a:extLst>
              <a:ext uri="{FF2B5EF4-FFF2-40B4-BE49-F238E27FC236}">
                <a16:creationId xmlns="" xmlns:a16="http://schemas.microsoft.com/office/drawing/2014/main" id="{821A1FC5-F99D-4A6D-89A3-D14E9EEA61CC}"/>
              </a:ext>
            </a:extLst>
          </p:cNvPr>
          <p:cNvGrpSpPr/>
          <p:nvPr/>
        </p:nvGrpSpPr>
        <p:grpSpPr>
          <a:xfrm>
            <a:off x="4806963" y="1146737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188" name="Прямоугольник 187">
              <a:extLst>
                <a:ext uri="{FF2B5EF4-FFF2-40B4-BE49-F238E27FC236}">
                  <a16:creationId xmlns="" xmlns:a16="http://schemas.microsoft.com/office/drawing/2014/main" id="{4195F1BB-0654-48EC-8BF8-B4168DA862ED}"/>
                </a:ext>
              </a:extLst>
            </p:cNvPr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="" xmlns:a16="http://schemas.microsoft.com/office/drawing/2014/main" id="{3A26E1CE-B976-4D14-87E3-73188FAA8AE0}"/>
                </a:ext>
              </a:extLst>
            </p:cNvPr>
            <p:cNvSpPr txBox="1"/>
            <p:nvPr/>
          </p:nvSpPr>
          <p:spPr>
            <a:xfrm>
              <a:off x="5102088" y="1318661"/>
              <a:ext cx="291650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i="1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Группа советских средних танков Т-34 из состава 10-го Гвардейского Уральского добровольческого танкового корпуса следует по улице во Львове</a:t>
              </a:r>
              <a:endParaRPr lang="ru-RU" sz="900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="" xmlns:a16="http://schemas.microsoft.com/office/drawing/2014/main" id="{9A19E8ED-05DA-49B0-9195-E328C76C4692}"/>
                </a:ext>
              </a:extLst>
            </p:cNvPr>
            <p:cNvSpPr txBox="1"/>
            <p:nvPr/>
          </p:nvSpPr>
          <p:spPr>
            <a:xfrm>
              <a:off x="5102088" y="3883129"/>
              <a:ext cx="2916506" cy="169277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Выдающимися мастерами танкового боя показали себя 12 гвардейцев корпуса, уничтоживших по 20 и более вражеских боевых машин. На боевом счету у гвардии лейтенанта М. Кученкова 32 бронеединицы, у гвардии капитана Н. Дьяченко — 31, у гвардии старшины Н. Новицкого — 29, у гвардии младшего лейтенанта М. Разумовского — 25, у гвардии лейтенанта Д. Манешина — 24, у гвардии капитана В. Маркова и гвардии старшего сержанта В. Куприянова — по 23, у гвардии старшины С. Шопова и гвардии лейтенанта Н. Булицкого — по 21, у гвардии старшины М. Пименова, гвардии лейтенанта В. Моченого и гвардии сержанта В. Ткаченко — по 20 бронеединиц.</a:t>
              </a:r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1" name="Рисунок 190">
              <a:extLst>
                <a:ext uri="{FF2B5EF4-FFF2-40B4-BE49-F238E27FC236}">
                  <a16:creationId xmlns="" xmlns:a16="http://schemas.microsoft.com/office/drawing/2014/main" id="{D7A9DDE7-5BCD-4022-AC24-CC4B1904F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64122" y="1934155"/>
              <a:ext cx="2467991" cy="1792379"/>
            </a:xfrm>
            <a:prstGeom prst="rect">
              <a:avLst/>
            </a:prstGeom>
            <a:grpFill/>
          </p:spPr>
        </p:pic>
      </p:grpSp>
      <p:grpSp>
        <p:nvGrpSpPr>
          <p:cNvPr id="169" name="Группа 168">
            <a:extLst>
              <a:ext uri="{FF2B5EF4-FFF2-40B4-BE49-F238E27FC236}">
                <a16:creationId xmlns="" xmlns:a16="http://schemas.microsoft.com/office/drawing/2014/main" id="{A794AC85-19FB-4217-B49E-F8472A97F53E}"/>
              </a:ext>
            </a:extLst>
          </p:cNvPr>
          <p:cNvGrpSpPr/>
          <p:nvPr/>
        </p:nvGrpSpPr>
        <p:grpSpPr>
          <a:xfrm>
            <a:off x="4806963" y="1146737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170" name="Прямоугольник 169">
              <a:extLst>
                <a:ext uri="{FF2B5EF4-FFF2-40B4-BE49-F238E27FC236}">
                  <a16:creationId xmlns="" xmlns:a16="http://schemas.microsoft.com/office/drawing/2014/main" id="{A170C722-6EE1-450E-9B4B-7995D62D6A2B}"/>
                </a:ext>
              </a:extLst>
            </p:cNvPr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TextBox 170">
              <a:extLst>
                <a:ext uri="{FF2B5EF4-FFF2-40B4-BE49-F238E27FC236}">
                  <a16:creationId xmlns="" xmlns:a16="http://schemas.microsoft.com/office/drawing/2014/main" id="{E2F8DA13-F908-4DCE-852E-E80A2B26DF75}"/>
                </a:ext>
              </a:extLst>
            </p:cNvPr>
            <p:cNvSpPr txBox="1"/>
            <p:nvPr/>
          </p:nvSpPr>
          <p:spPr>
            <a:xfrm>
              <a:off x="5102088" y="1318661"/>
              <a:ext cx="2916506" cy="5078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Уральский корпус вошел в состав 4-й танковой армии и 27 июля получил боевое крещение на Курской дуге, севернее города Орла.</a:t>
              </a:r>
              <a:endParaRPr lang="ru-RU" sz="900" dirty="0"/>
            </a:p>
          </p:txBody>
        </p:sp>
        <p:sp>
          <p:nvSpPr>
            <p:cNvPr id="172" name="TextBox 171">
              <a:extLst>
                <a:ext uri="{FF2B5EF4-FFF2-40B4-BE49-F238E27FC236}">
                  <a16:creationId xmlns="" xmlns:a16="http://schemas.microsoft.com/office/drawing/2014/main" id="{BE654A23-29C8-4781-B245-9B3E514A60A6}"/>
                </a:ext>
              </a:extLst>
            </p:cNvPr>
            <p:cNvSpPr txBox="1"/>
            <p:nvPr/>
          </p:nvSpPr>
          <p:spPr>
            <a:xfrm>
              <a:off x="5102088" y="3883129"/>
              <a:ext cx="2734277" cy="14465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 боях советские танкисты проявили невероятную стойкость и беспримерную храбрость. Соединению было присвоено почетное звание гвардейского корпуса. Приказом Народного Комиссара обороны СССР № 306 от 26 октября 1943 года преобразован в 10-й гвардейский Уральский добровольческий танковый корпус. Всем частям корпуса было присвоено наименование гвардейских. 18 ноября 1943 года частям и соединениям корпуса в торжественной обстановке вручены Гвардейские Знамена.</a:t>
              </a:r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3" name="Рисунок 172">
              <a:extLst>
                <a:ext uri="{FF2B5EF4-FFF2-40B4-BE49-F238E27FC236}">
                  <a16:creationId xmlns="" xmlns:a16="http://schemas.microsoft.com/office/drawing/2014/main" id="{78776929-5AFE-48B4-89B7-53422887B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02088" y="1953400"/>
              <a:ext cx="3081868" cy="1730704"/>
            </a:xfrm>
            <a:prstGeom prst="rect">
              <a:avLst/>
            </a:prstGeom>
            <a:grpFill/>
          </p:spPr>
        </p:pic>
      </p:grpSp>
      <p:grpSp>
        <p:nvGrpSpPr>
          <p:cNvPr id="162" name="Группа 161">
            <a:extLst>
              <a:ext uri="{FF2B5EF4-FFF2-40B4-BE49-F238E27FC236}">
                <a16:creationId xmlns="" xmlns:a16="http://schemas.microsoft.com/office/drawing/2014/main" id="{41B4F9C9-28F1-41B1-9010-3DE5ED4C10DC}"/>
              </a:ext>
            </a:extLst>
          </p:cNvPr>
          <p:cNvGrpSpPr/>
          <p:nvPr/>
        </p:nvGrpSpPr>
        <p:grpSpPr>
          <a:xfrm>
            <a:off x="4898342" y="1146737"/>
            <a:ext cx="3518095" cy="4574529"/>
            <a:chOff x="4734883" y="1126156"/>
            <a:chExt cx="3609474" cy="4649002"/>
          </a:xfrm>
          <a:solidFill>
            <a:schemeClr val="bg1"/>
          </a:solidFill>
        </p:grpSpPr>
        <p:sp>
          <p:nvSpPr>
            <p:cNvPr id="163" name="Прямоугольник 162">
              <a:extLst>
                <a:ext uri="{FF2B5EF4-FFF2-40B4-BE49-F238E27FC236}">
                  <a16:creationId xmlns="" xmlns:a16="http://schemas.microsoft.com/office/drawing/2014/main" id="{2766C364-3A63-464F-9ED1-8685CED90E01}"/>
                </a:ext>
              </a:extLst>
            </p:cNvPr>
            <p:cNvSpPr/>
            <p:nvPr/>
          </p:nvSpPr>
          <p:spPr>
            <a:xfrm>
              <a:off x="4734883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="" xmlns:a16="http://schemas.microsoft.com/office/drawing/2014/main" id="{A3D1A106-6A3C-4EAF-A22D-0AB3DD3385C5}"/>
                </a:ext>
              </a:extLst>
            </p:cNvPr>
            <p:cNvSpPr txBox="1"/>
            <p:nvPr/>
          </p:nvSpPr>
          <p:spPr>
            <a:xfrm>
              <a:off x="5344197" y="1353384"/>
              <a:ext cx="2734277" cy="43710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indent="285750">
                <a:lnSpc>
                  <a:spcPct val="107000"/>
                </a:lnSpc>
                <a:spcAft>
                  <a:spcPts val="750"/>
                </a:spcAft>
              </a:pPr>
              <a:r>
                <a:rPr lang="ru-RU" sz="800" b="1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Фронтовой гимн «Черных ножей»</a:t>
              </a: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/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/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Шепчут в страхе друг другу фашисты,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ru-RU" sz="800" dirty="0" err="1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Притаясь</a:t>
              </a: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в темноте блиндажей: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Появились с Урала танкисты —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Дивизия черных ножей.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/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Беззаветных бойцов отряды,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Их отваги ничем не убьешь.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Ой, не любят фашистские гады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Наш уральский стальной черный нож!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/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Как с брони автоматчики спрыгнут,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Никаким их огнём не возьмешь.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Добровольцев не смять лавину,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Ведь у каждого черный нож.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/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Мчатся танков уральских громады,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Вражью силу бросая в дрожь,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Ой, не любят фашистские гады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Наш уральский стальной черный нож!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/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Мы напишем седому Уралу: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«Будь уверен в сынах своих,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Нам не зря подарили кинжалы,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Чтоб фашисты боялись их».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/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Мы напишем: «Воюем, как надо,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И уральский подарок хорош!»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Ой, не любят фашистские гады.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Наш уральский стальной черный нож!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endParaRPr lang="ru-RU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4" name="Группа 153">
            <a:extLst>
              <a:ext uri="{FF2B5EF4-FFF2-40B4-BE49-F238E27FC236}">
                <a16:creationId xmlns="" xmlns:a16="http://schemas.microsoft.com/office/drawing/2014/main" id="{7FAC8E14-B435-4869-905F-55202C1FE037}"/>
              </a:ext>
            </a:extLst>
          </p:cNvPr>
          <p:cNvGrpSpPr/>
          <p:nvPr/>
        </p:nvGrpSpPr>
        <p:grpSpPr>
          <a:xfrm>
            <a:off x="4898342" y="1146737"/>
            <a:ext cx="3518095" cy="4574529"/>
            <a:chOff x="4734883" y="1126156"/>
            <a:chExt cx="3609474" cy="4649002"/>
          </a:xfrm>
          <a:solidFill>
            <a:schemeClr val="bg1"/>
          </a:solidFill>
        </p:grpSpPr>
        <p:sp>
          <p:nvSpPr>
            <p:cNvPr id="155" name="Прямоугольник 154">
              <a:extLst>
                <a:ext uri="{FF2B5EF4-FFF2-40B4-BE49-F238E27FC236}">
                  <a16:creationId xmlns="" xmlns:a16="http://schemas.microsoft.com/office/drawing/2014/main" id="{05D04589-3212-456F-A631-F1C0ED45921B}"/>
                </a:ext>
              </a:extLst>
            </p:cNvPr>
            <p:cNvSpPr/>
            <p:nvPr/>
          </p:nvSpPr>
          <p:spPr>
            <a:xfrm>
              <a:off x="4734883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="" xmlns:a16="http://schemas.microsoft.com/office/drawing/2014/main" id="{E64575D5-A9C2-4006-8414-1C245DF06071}"/>
                </a:ext>
              </a:extLst>
            </p:cNvPr>
            <p:cNvSpPr txBox="1"/>
            <p:nvPr/>
          </p:nvSpPr>
          <p:spPr>
            <a:xfrm>
              <a:off x="5172480" y="3549751"/>
              <a:ext cx="2734277" cy="9011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indent="285750">
                <a:lnSpc>
                  <a:spcPct val="107000"/>
                </a:lnSpc>
                <a:spcAft>
                  <a:spcPts val="750"/>
                </a:spcAft>
              </a:pPr>
              <a:r>
                <a:rPr lang="ru-RU" sz="800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Уникальный подарок танкистам сделали Златоустовские мастера-оружейники: для каждого добровольца на Инструментальном комбинате города Златоуста был изготовлен стальной нож, получивший неофициальное название «чёрный нож».</a:t>
              </a:r>
              <a:endParaRPr lang="ru-RU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57" name="Рисунок 156">
              <a:extLst>
                <a:ext uri="{FF2B5EF4-FFF2-40B4-BE49-F238E27FC236}">
                  <a16:creationId xmlns="" xmlns:a16="http://schemas.microsoft.com/office/drawing/2014/main" id="{8EDC3535-4F22-42DE-9B9B-1081A2178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11486" y="1386832"/>
              <a:ext cx="2536125" cy="1843986"/>
            </a:xfrm>
            <a:prstGeom prst="rect">
              <a:avLst/>
            </a:prstGeom>
            <a:grpFill/>
          </p:spPr>
        </p:pic>
      </p:grpSp>
      <p:grpSp>
        <p:nvGrpSpPr>
          <p:cNvPr id="131" name="Группа 130">
            <a:extLst>
              <a:ext uri="{FF2B5EF4-FFF2-40B4-BE49-F238E27FC236}">
                <a16:creationId xmlns="" xmlns:a16="http://schemas.microsoft.com/office/drawing/2014/main" id="{4B88FEBF-B197-4666-BCFA-C8491E3F4A93}"/>
              </a:ext>
            </a:extLst>
          </p:cNvPr>
          <p:cNvGrpSpPr/>
          <p:nvPr/>
        </p:nvGrpSpPr>
        <p:grpSpPr>
          <a:xfrm>
            <a:off x="4806963" y="1146737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132" name="Прямоугольник 131">
              <a:extLst>
                <a:ext uri="{FF2B5EF4-FFF2-40B4-BE49-F238E27FC236}">
                  <a16:creationId xmlns="" xmlns:a16="http://schemas.microsoft.com/office/drawing/2014/main" id="{775BF51E-0D6E-4E17-AE8C-4F25916D58F2}"/>
                </a:ext>
              </a:extLst>
            </p:cNvPr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="" xmlns:a16="http://schemas.microsoft.com/office/drawing/2014/main" id="{B71D6AEC-089E-40D3-AF87-63232FB2B941}"/>
                </a:ext>
              </a:extLst>
            </p:cNvPr>
            <p:cNvSpPr txBox="1"/>
            <p:nvPr/>
          </p:nvSpPr>
          <p:spPr>
            <a:xfrm>
              <a:off x="5101661" y="1329160"/>
              <a:ext cx="2992914" cy="416851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indent="285750">
                <a:lnSpc>
                  <a:spcPct val="107000"/>
                </a:lnSpc>
                <a:spcAft>
                  <a:spcPts val="750"/>
                </a:spcAft>
              </a:pPr>
              <a:r>
                <a:rPr lang="ru-RU" sz="800" b="1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Клятва бойцов, командиров и политработников Уральского добровольческого танкового корпуса.</a:t>
              </a: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ru-RU" sz="800" i="1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Источник: Добровольцы Урала. Свердловск, 1980.</a:t>
              </a:r>
              <a:br>
                <a:rPr lang="ru-RU" sz="800" i="1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Уральцы, родные наши!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Нам, сынам своим, поручаете вы защиту Советской Родины, свободы и независимости Отечества.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Столетиями ковалась воинская слава Урала. В Полтавской битве за Петром шли отважные наши предки. Они переходили с Суворовым неприступные Альпы. Знамена екатеринбургского и пермского полков развевались на полях битв с Наполеоном. Не жалея крови и жизни своей, отцы наши отстаивали молодую Советскую власть. Стойкими, верными сынами Отчизны показали себя уральцы в дни смертельной схватки с немецкими захватчиками. И теперь, в решающий момент Великой Отечественной войны против самого сильного и самого коварного врага, седой Урал снова </a:t>
              </a:r>
              <a:r>
                <a:rPr lang="ru-RU" sz="800" dirty="0" err="1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благославляет</a:t>
              </a: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сынов своих — добровольцев на ратные подвиги.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Товарищи уральцы!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Вы доверили нам повести грозные боевые машины на врага. Вы создавали их, недосыпая ночей, напрягая сею полю и силы свои. В броне наших танков, в наших пушках и автоматах ваша мысль и энергия, ваша неукротимая ненависть к детоубийцам, ваша всепобеждающая страсть и уверенность в победе. На заводах, на фабриках и в колхозах мы, как знамя, несли трудовую клятву уральцев. Теперь, находясь в рядах Красной Армии, мы произносим слова боевой клятвы на верность Родине.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Клянемся!</a:t>
              </a:r>
              <a:endPara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0" name="Группа 109">
            <a:extLst>
              <a:ext uri="{FF2B5EF4-FFF2-40B4-BE49-F238E27FC236}">
                <a16:creationId xmlns="" xmlns:a16="http://schemas.microsoft.com/office/drawing/2014/main" id="{CF7FFEE9-28A0-4B79-98F7-A843BEC9AE6A}"/>
              </a:ext>
            </a:extLst>
          </p:cNvPr>
          <p:cNvGrpSpPr/>
          <p:nvPr/>
        </p:nvGrpSpPr>
        <p:grpSpPr>
          <a:xfrm>
            <a:off x="4806963" y="1146737"/>
            <a:ext cx="3609474" cy="4649002"/>
            <a:chOff x="4734883" y="1126156"/>
            <a:chExt cx="3609474" cy="4649002"/>
          </a:xfrm>
          <a:solidFill>
            <a:schemeClr val="bg1"/>
          </a:solidFill>
        </p:grpSpPr>
        <p:sp>
          <p:nvSpPr>
            <p:cNvPr id="111" name="Прямоугольник 110">
              <a:extLst>
                <a:ext uri="{FF2B5EF4-FFF2-40B4-BE49-F238E27FC236}">
                  <a16:creationId xmlns="" xmlns:a16="http://schemas.microsoft.com/office/drawing/2014/main" id="{C24D1C37-53DA-4A7E-B1B1-5EF207029176}"/>
                </a:ext>
              </a:extLst>
            </p:cNvPr>
            <p:cNvSpPr/>
            <p:nvPr/>
          </p:nvSpPr>
          <p:spPr>
            <a:xfrm>
              <a:off x="4734883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="" xmlns:a16="http://schemas.microsoft.com/office/drawing/2014/main" id="{79FEB253-46FA-4930-8D59-C3034562B3ED}"/>
                </a:ext>
              </a:extLst>
            </p:cNvPr>
            <p:cNvSpPr txBox="1"/>
            <p:nvPr/>
          </p:nvSpPr>
          <p:spPr>
            <a:xfrm>
              <a:off x="5454545" y="1394895"/>
              <a:ext cx="2564046" cy="48083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800" i="1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Вручение представителям Уральского добровольческою танкового корпуса Наказа от трудящихся Южного Урала</a:t>
              </a:r>
              <a:endParaRPr lang="ru-RU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="" xmlns:a16="http://schemas.microsoft.com/office/drawing/2014/main" id="{FB0B0B61-F463-4CF2-8F4E-3CCA6D954B3F}"/>
                </a:ext>
              </a:extLst>
            </p:cNvPr>
            <p:cNvSpPr txBox="1"/>
            <p:nvPr/>
          </p:nvSpPr>
          <p:spPr>
            <a:xfrm>
              <a:off x="5284314" y="4910851"/>
              <a:ext cx="2734277" cy="3812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indent="285750" algn="ctr">
                <a:lnSpc>
                  <a:spcPct val="107000"/>
                </a:lnSpc>
                <a:spcAft>
                  <a:spcPts val="750"/>
                </a:spcAft>
              </a:pPr>
              <a:r>
                <a:rPr lang="ru-RU" sz="900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Добровольцы поклялись выполнить наказ уральцев.</a:t>
              </a:r>
              <a:endParaRPr lang="ru-R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14" name="Рисунок 113">
              <a:extLst>
                <a:ext uri="{FF2B5EF4-FFF2-40B4-BE49-F238E27FC236}">
                  <a16:creationId xmlns="" xmlns:a16="http://schemas.microsoft.com/office/drawing/2014/main" id="{B4FC0FE4-F5CD-40F7-B300-401603CBA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54545" y="2204658"/>
              <a:ext cx="2564046" cy="2089698"/>
            </a:xfrm>
            <a:prstGeom prst="rect">
              <a:avLst/>
            </a:prstGeom>
            <a:grpFill/>
          </p:spPr>
        </p:pic>
      </p:grpSp>
      <p:grpSp>
        <p:nvGrpSpPr>
          <p:cNvPr id="94" name="Группа 93">
            <a:extLst>
              <a:ext uri="{FF2B5EF4-FFF2-40B4-BE49-F238E27FC236}">
                <a16:creationId xmlns="" xmlns:a16="http://schemas.microsoft.com/office/drawing/2014/main" id="{F642D03F-069C-42C3-927B-19E921131DE5}"/>
              </a:ext>
            </a:extLst>
          </p:cNvPr>
          <p:cNvGrpSpPr/>
          <p:nvPr/>
        </p:nvGrpSpPr>
        <p:grpSpPr>
          <a:xfrm>
            <a:off x="4806963" y="1146737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95" name="Прямоугольник 94">
              <a:extLst>
                <a:ext uri="{FF2B5EF4-FFF2-40B4-BE49-F238E27FC236}">
                  <a16:creationId xmlns="" xmlns:a16="http://schemas.microsoft.com/office/drawing/2014/main" id="{4EDE5307-4AC3-4590-8036-54EB35409176}"/>
                </a:ext>
              </a:extLst>
            </p:cNvPr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TextBox 95">
              <a:extLst>
                <a:ext uri="{FF2B5EF4-FFF2-40B4-BE49-F238E27FC236}">
                  <a16:creationId xmlns="" xmlns:a16="http://schemas.microsoft.com/office/drawing/2014/main" id="{84C1C08F-1484-4A1A-98F0-97F188EC0870}"/>
                </a:ext>
              </a:extLst>
            </p:cNvPr>
            <p:cNvSpPr txBox="1"/>
            <p:nvPr/>
          </p:nvSpPr>
          <p:spPr>
            <a:xfrm>
              <a:off x="5101661" y="1329160"/>
              <a:ext cx="2992914" cy="416934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indent="285750">
                <a:lnSpc>
                  <a:spcPct val="107000"/>
                </a:lnSpc>
                <a:spcAft>
                  <a:spcPts val="750"/>
                </a:spcAft>
              </a:pP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Показывайте образцы высокой воинской дисциплины, стойкости, организованности.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Вперед на Запад! Туда глядите, туда стремитесь, позади вас все хорошо будет. Пусть не берет за сердце беспокойство за семью, завод, шахту, колхоз.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Даем вам слово крепкое, как гранит наших гор, что мы, оставшиеся здесь, будем достойны ваших боевых дел на фронте. Еще ярче вспыхнет слава нашего края, слава наших дел. Будет снарядов и пуль и всякого оружия у вас достаточно.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Все пошлем, все доставим родным советским воинам. На переднем крае, в дыму сражений чувствуйте рядом с собой весь Урал — огромный военный арсенал Родины, кузницу грозного оружия.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Бойцы и командиры Уральского добровольческого танкового корпуса!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На свои средства снарядили мы добровольческий танковый корпус. Своими руками любовно и заботливо ковали мы для вас оружие. Дни и ночи работали мы над ним. В этом оружии — наши заветные и горячие думы о светлом часе нашей полной Победы; в нем — наша твердая, как Урал-Камень, воля: сокрушить и истребить фашистского зверя. В горячие бои несите с собой эту нашу волю.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Помните наш наказ. В нем — наша родительская любовь и суровый приказ, супружеское напутствие и наша клятва.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Не забывайте: вы и ваши машины — это частица нас самих, это — наша кровь, наша старинная уральская добрая слава, наш огненный гнев к врагу. Смело ведите стальную лавину танков. Вас ждут подвиги и слава.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ru-RU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B3955D66-0940-41D5-8E5E-83E3BDC6D4ED}"/>
                </a:ext>
              </a:extLst>
            </p:cNvPr>
            <p:cNvSpPr txBox="1"/>
            <p:nvPr/>
          </p:nvSpPr>
          <p:spPr>
            <a:xfrm>
              <a:off x="5378673" y="5349433"/>
              <a:ext cx="2734277" cy="2182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indent="285750">
                <a:lnSpc>
                  <a:spcPct val="107000"/>
                </a:lnSpc>
                <a:spcAft>
                  <a:spcPts val="750"/>
                </a:spcAft>
              </a:pPr>
              <a:endParaRPr lang="ru-RU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="" xmlns:a16="http://schemas.microsoft.com/office/drawing/2014/main" id="{1809195D-30FE-46BC-A93E-B52CA3EF93D7}"/>
              </a:ext>
            </a:extLst>
          </p:cNvPr>
          <p:cNvGrpSpPr/>
          <p:nvPr/>
        </p:nvGrpSpPr>
        <p:grpSpPr>
          <a:xfrm>
            <a:off x="4793381" y="1147148"/>
            <a:ext cx="3609474" cy="4628010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87" name="Прямоугольник 86">
              <a:extLst>
                <a:ext uri="{FF2B5EF4-FFF2-40B4-BE49-F238E27FC236}">
                  <a16:creationId xmlns="" xmlns:a16="http://schemas.microsoft.com/office/drawing/2014/main" id="{4E0FA9DA-5BA5-436E-9101-08B9671128EC}"/>
                </a:ext>
              </a:extLst>
            </p:cNvPr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6C3FD8AC-45DD-46F2-832E-30D5DF4E7AB8}"/>
                </a:ext>
              </a:extLst>
            </p:cNvPr>
            <p:cNvSpPr txBox="1"/>
            <p:nvPr/>
          </p:nvSpPr>
          <p:spPr>
            <a:xfrm>
              <a:off x="5101661" y="1329160"/>
              <a:ext cx="2992914" cy="40964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indent="285750">
                <a:lnSpc>
                  <a:spcPct val="107000"/>
                </a:lnSpc>
                <a:spcAft>
                  <a:spcPts val="750"/>
                </a:spcAft>
              </a:pP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 весны 1944 года корпусом командовал Евтихий Емельянович Белов (1901-1966).</a:t>
              </a:r>
            </a:p>
            <a:p>
              <a:pPr indent="285750">
                <a:lnSpc>
                  <a:spcPct val="107000"/>
                </a:lnSpc>
                <a:spcAft>
                  <a:spcPts val="750"/>
                </a:spcAft>
              </a:pPr>
              <a:endParaRPr lang="ru-RU" sz="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285750">
                <a:lnSpc>
                  <a:spcPct val="107000"/>
                </a:lnSpc>
                <a:spcAft>
                  <a:spcPts val="750"/>
                </a:spcAft>
              </a:pPr>
              <a:endParaRPr lang="ru-RU" sz="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285750">
                <a:lnSpc>
                  <a:spcPct val="107000"/>
                </a:lnSpc>
                <a:spcAft>
                  <a:spcPts val="750"/>
                </a:spcAft>
              </a:pPr>
              <a:endParaRPr lang="ru-RU" sz="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285750">
                <a:lnSpc>
                  <a:spcPct val="107000"/>
                </a:lnSpc>
                <a:spcAft>
                  <a:spcPts val="750"/>
                </a:spcAft>
              </a:pPr>
              <a:endParaRPr lang="ru-RU" sz="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285750">
                <a:lnSpc>
                  <a:spcPct val="107000"/>
                </a:lnSpc>
                <a:spcAft>
                  <a:spcPts val="750"/>
                </a:spcAft>
              </a:pPr>
              <a:endParaRPr lang="ru-RU" sz="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285750">
                <a:lnSpc>
                  <a:spcPct val="107000"/>
                </a:lnSpc>
                <a:spcAft>
                  <a:spcPts val="750"/>
                </a:spcAft>
              </a:pPr>
              <a:endParaRPr lang="ru-RU" sz="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285750">
                <a:lnSpc>
                  <a:spcPct val="107000"/>
                </a:lnSpc>
                <a:spcAft>
                  <a:spcPts val="750"/>
                </a:spcAft>
              </a:pP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Он также имел большой боевой опыт. Начал службу в Красной Армии с 1920 года.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 сентябре 1941 года Евтихий Белов был назначен на должность командира 23-й танковой бригады (49-я армия, Западный фронт). В июле 1942 года был назначен на должность заместителя командующего по танковым войскам 20-й армии (Западный фронт), находясь на которой, принимал участие в ходе Ржевско-Сычевской наступательной операции, а затем при обороне армии ржевско-вяземского оборонительного рубежа. В январе 1943 года был назначен на должность заместителя командующего 3-й танковой армией. В мае 1943 года был назначен на должность заместителя командующего 57-й армией, в июле — на должность заместителя командующего 4-й танковой армией, а в марте 1944 года — на должность командира 10-го гвардейского Уральского Добровольческого танкового корпуса.</a:t>
              </a:r>
              <a:endParaRPr lang="ru-RU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1F78DBD3-0769-4DA3-BFA9-51160236515B}"/>
                </a:ext>
              </a:extLst>
            </p:cNvPr>
            <p:cNvSpPr txBox="1"/>
            <p:nvPr/>
          </p:nvSpPr>
          <p:spPr>
            <a:xfrm>
              <a:off x="5378673" y="5349433"/>
              <a:ext cx="2734277" cy="2182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indent="285750">
                <a:lnSpc>
                  <a:spcPct val="107000"/>
                </a:lnSpc>
                <a:spcAft>
                  <a:spcPts val="750"/>
                </a:spcAft>
              </a:pPr>
              <a:endParaRPr lang="ru-RU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90" name="Рисунок 89">
              <a:extLst>
                <a:ext uri="{FF2B5EF4-FFF2-40B4-BE49-F238E27FC236}">
                  <a16:creationId xmlns="" xmlns:a16="http://schemas.microsoft.com/office/drawing/2014/main" id="{90CB53DD-7903-482C-B543-F562F2C27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71071" y="1566279"/>
              <a:ext cx="1131441" cy="1544472"/>
            </a:xfrm>
            <a:prstGeom prst="rect">
              <a:avLst/>
            </a:prstGeom>
            <a:grpFill/>
          </p:spPr>
        </p:pic>
      </p:grpSp>
      <p:grpSp>
        <p:nvGrpSpPr>
          <p:cNvPr id="77" name="Группа 76">
            <a:extLst>
              <a:ext uri="{FF2B5EF4-FFF2-40B4-BE49-F238E27FC236}">
                <a16:creationId xmlns="" xmlns:a16="http://schemas.microsoft.com/office/drawing/2014/main" id="{F11E0ADF-B11C-41C4-AB56-45F1A0A0C31C}"/>
              </a:ext>
            </a:extLst>
          </p:cNvPr>
          <p:cNvGrpSpPr/>
          <p:nvPr/>
        </p:nvGrpSpPr>
        <p:grpSpPr>
          <a:xfrm>
            <a:off x="4796448" y="1139182"/>
            <a:ext cx="3609474" cy="4635975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78" name="Прямоугольник 77">
              <a:extLst>
                <a:ext uri="{FF2B5EF4-FFF2-40B4-BE49-F238E27FC236}">
                  <a16:creationId xmlns="" xmlns:a16="http://schemas.microsoft.com/office/drawing/2014/main" id="{D7F8587E-7DAF-4091-B0E2-82CFD3528C67}"/>
                </a:ext>
              </a:extLst>
            </p:cNvPr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0D6CE04E-8AA8-49EC-9906-05E47ACE5AC3}"/>
                </a:ext>
              </a:extLst>
            </p:cNvPr>
            <p:cNvSpPr txBox="1"/>
            <p:nvPr/>
          </p:nvSpPr>
          <p:spPr>
            <a:xfrm>
              <a:off x="5101661" y="1329160"/>
              <a:ext cx="2992914" cy="15053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indent="285750">
                <a:lnSpc>
                  <a:spcPct val="107000"/>
                </a:lnSpc>
                <a:spcAft>
                  <a:spcPts val="750"/>
                </a:spcAft>
              </a:pPr>
              <a:r>
                <a:rPr lang="ru-RU" sz="800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Приказом Народного комиссара обороны от 11 марта 1943 года корпусу было присвоено наименование — 30-й Уральский добровольческий танковый корпус. С тех пор 11 марта считается днём рождения УДТК. 18 марта 1943 года командовать корпусом был назначен генерал-лейтенант танковых войск Георгий Семёнович Родин, начальником штаба – Б. Ф. Еремеев, начальником политотдела – полковник С. М. Куранов.</a:t>
              </a:r>
            </a:p>
            <a:p>
              <a:pPr indent="285750">
                <a:lnSpc>
                  <a:spcPct val="107000"/>
                </a:lnSpc>
                <a:spcAft>
                  <a:spcPts val="750"/>
                </a:spcAft>
              </a:pP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Первым командиром корпуса стал Георгий Семенович Родин (1897-1976).</a:t>
              </a:r>
              <a:endParaRPr lang="ru-RU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ABF3925D-B0CE-4E89-9B35-DE6D35C8CD11}"/>
                </a:ext>
              </a:extLst>
            </p:cNvPr>
            <p:cNvSpPr txBox="1"/>
            <p:nvPr/>
          </p:nvSpPr>
          <p:spPr>
            <a:xfrm>
              <a:off x="5378673" y="5349433"/>
              <a:ext cx="2734277" cy="2182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indent="285750">
                <a:lnSpc>
                  <a:spcPct val="107000"/>
                </a:lnSpc>
                <a:spcAft>
                  <a:spcPts val="750"/>
                </a:spcAft>
              </a:pPr>
              <a:endParaRPr lang="ru-RU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81" name="Рисунок 80">
              <a:extLst>
                <a:ext uri="{FF2B5EF4-FFF2-40B4-BE49-F238E27FC236}">
                  <a16:creationId xmlns="" xmlns:a16="http://schemas.microsoft.com/office/drawing/2014/main" id="{97CFC4F7-BEB9-44AA-B1ED-8B1394C11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24989" y="2844983"/>
              <a:ext cx="1675961" cy="2509041"/>
            </a:xfrm>
            <a:prstGeom prst="rect">
              <a:avLst/>
            </a:prstGeom>
            <a:grpFill/>
          </p:spPr>
        </p:pic>
      </p:grpSp>
      <p:grpSp>
        <p:nvGrpSpPr>
          <p:cNvPr id="38" name="Группа 37">
            <a:extLst>
              <a:ext uri="{FF2B5EF4-FFF2-40B4-BE49-F238E27FC236}">
                <a16:creationId xmlns="" xmlns:a16="http://schemas.microsoft.com/office/drawing/2014/main" id="{C8FA4B2E-EF66-4A2D-88AA-5F44E0029367}"/>
              </a:ext>
            </a:extLst>
          </p:cNvPr>
          <p:cNvGrpSpPr/>
          <p:nvPr/>
        </p:nvGrpSpPr>
        <p:grpSpPr>
          <a:xfrm>
            <a:off x="4806963" y="1146737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39" name="Прямоугольник 38">
              <a:extLst>
                <a:ext uri="{FF2B5EF4-FFF2-40B4-BE49-F238E27FC236}">
                  <a16:creationId xmlns="" xmlns:a16="http://schemas.microsoft.com/office/drawing/2014/main" id="{2BB4057A-6FC8-4B5D-A05D-0B3903D1E990}"/>
                </a:ext>
              </a:extLst>
            </p:cNvPr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DD665BE9-5E05-43CB-BFB7-AE56A6E384BE}"/>
                </a:ext>
              </a:extLst>
            </p:cNvPr>
            <p:cNvSpPr txBox="1"/>
            <p:nvPr/>
          </p:nvSpPr>
          <p:spPr>
            <a:xfrm>
              <a:off x="5025679" y="1290302"/>
              <a:ext cx="2992914" cy="581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750"/>
                </a:spcAft>
              </a:pPr>
              <a:r>
                <a:rPr lang="ru-RU" sz="600" i="1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Автоматчики из танкового десанта батальона В. Фирсова перед отправкой на фронт на железнодорожной станции в городе Свердловск. Слева в первом ряду стоит Герой Советского Союза А. П. Николаев. Рядом с ним - В. К. </a:t>
              </a:r>
              <a:r>
                <a:rPr lang="ru-RU" sz="600" i="1" dirty="0" err="1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Очеретин</a:t>
              </a:r>
              <a:r>
                <a:rPr lang="ru-RU" sz="600" i="1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br>
                <a:rPr lang="ru-RU" sz="600" i="1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600" i="1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ЦДООСО. Ф. 221. Оп. 3. Д. 1638. Л. 2..</a:t>
              </a:r>
              <a:endParaRPr lang="ru-RU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DC6CA7EF-CA94-4431-AE32-EB30A6816B1F}"/>
                </a:ext>
              </a:extLst>
            </p:cNvPr>
            <p:cNvSpPr txBox="1"/>
            <p:nvPr/>
          </p:nvSpPr>
          <p:spPr>
            <a:xfrm>
              <a:off x="5332490" y="3823920"/>
              <a:ext cx="2734277" cy="19295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indent="285750">
                <a:lnSpc>
                  <a:spcPct val="107000"/>
                </a:lnSpc>
                <a:spcAft>
                  <a:spcPts val="750"/>
                </a:spcAft>
              </a:pPr>
              <a:r>
                <a:rPr lang="ru-RU" sz="800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Руду добывали на горе Высокой и горе Благодать. Металл для танков выплавили и прокатали сталевары, доменщики Свердловска, Нижнего Тагила, Серова, Первоуральска, Алапаевска, Кушвы. Редкие уральские металлы сделали броню неуязвимой. Трудящиеся Красноуральска, Кировграда, Ревды, Каменска-Уральского снабдили медью и алюминием. От других заводов Урала танкостроители получали моторы, орудия, приборы, агрегаты, радиопередатчики, боезапас. Уральские парни-танкисты были одеты в обмундирование из </a:t>
              </a:r>
              <a:r>
                <a:rPr lang="ru-RU" sz="800" dirty="0" err="1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арамильского</a:t>
              </a:r>
              <a:r>
                <a:rPr lang="ru-RU" sz="800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сукна, обуты в сапоги фабрики «</a:t>
              </a:r>
              <a:r>
                <a:rPr lang="ru-RU" sz="800" dirty="0" err="1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Уралобувь</a:t>
              </a:r>
              <a:r>
                <a:rPr lang="ru-RU" sz="800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».</a:t>
              </a:r>
              <a:endParaRPr lang="ru-RU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="" xmlns:a16="http://schemas.microsoft.com/office/drawing/2014/main" id="{6529A676-B067-4883-AEE5-2B4C507C4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7991" y="1937330"/>
              <a:ext cx="2286926" cy="1792379"/>
            </a:xfrm>
            <a:prstGeom prst="rect">
              <a:avLst/>
            </a:prstGeom>
            <a:grpFill/>
          </p:spPr>
        </p:pic>
      </p:grp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0DB0B0BD-8731-44C7-A666-32FB388C18D9}"/>
              </a:ext>
            </a:extLst>
          </p:cNvPr>
          <p:cNvGrpSpPr/>
          <p:nvPr/>
        </p:nvGrpSpPr>
        <p:grpSpPr>
          <a:xfrm>
            <a:off x="4806963" y="1146737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C3ECE5F2-6FC7-4A75-8B35-CA152BD44F42}"/>
                </a:ext>
              </a:extLst>
            </p:cNvPr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AD0A63E6-7828-41DD-91B4-B3921DB5BD6F}"/>
                </a:ext>
              </a:extLst>
            </p:cNvPr>
            <p:cNvSpPr txBox="1"/>
            <p:nvPr/>
          </p:nvSpPr>
          <p:spPr>
            <a:xfrm>
              <a:off x="5025679" y="1290302"/>
              <a:ext cx="3223078" cy="48083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750"/>
                </a:spcAft>
              </a:pPr>
              <a:r>
                <a:rPr lang="ru-RU" sz="800" i="1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Заявление добровольца П. И. Оленикова из города Нижний Тагил, 1943 год.</a:t>
              </a:r>
              <a:br>
                <a:rPr lang="ru-RU" sz="800" i="1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800" i="1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ЦДООСО. Ф. 1678. Оп. 1. Д. 56. Л. 119.</a:t>
              </a:r>
              <a:endParaRPr lang="ru-RU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306B021E-53C6-4648-A1F3-80AA19DDCAC9}"/>
                </a:ext>
              </a:extLst>
            </p:cNvPr>
            <p:cNvSpPr txBox="1"/>
            <p:nvPr/>
          </p:nvSpPr>
          <p:spPr>
            <a:xfrm>
              <a:off x="5284316" y="4024480"/>
              <a:ext cx="2734277" cy="140275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Добровольцы представляли лучшую часть коллективов трудящихся, среди них было много квалифицированных рабочих, специалистов, руководителей производства, коммунистов и комсомольцев. Понятно, что всех добровольцев отпустить на фронт было невозможно, так как это нанесло бы ущерб производству, все стране. Поэтому устроили жесткий отбор. Всего у 536 из них был опыт боевых действий, остальные взяли в руки оружие впервые.</a:t>
              </a:r>
              <a:endParaRPr lang="ru-RU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3" name="Рисунок 32">
              <a:extLst>
                <a:ext uri="{FF2B5EF4-FFF2-40B4-BE49-F238E27FC236}">
                  <a16:creationId xmlns="" xmlns:a16="http://schemas.microsoft.com/office/drawing/2014/main" id="{666A688F-64E3-4ADC-AC6C-163164220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84316" y="2215473"/>
              <a:ext cx="2627604" cy="1606061"/>
            </a:xfrm>
            <a:prstGeom prst="rect">
              <a:avLst/>
            </a:prstGeom>
            <a:grpFill/>
          </p:spPr>
        </p:pic>
      </p:grp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0668FFC2-3DB9-4749-B817-474B1C6EBBD4}"/>
              </a:ext>
            </a:extLst>
          </p:cNvPr>
          <p:cNvGrpSpPr/>
          <p:nvPr/>
        </p:nvGrpSpPr>
        <p:grpSpPr>
          <a:xfrm>
            <a:off x="4806963" y="1146737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43CEFCD8-BB28-4DEA-B084-60490D08649C}"/>
                </a:ext>
              </a:extLst>
            </p:cNvPr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B402650E-4276-45CC-AA22-895B3EF1A2D8}"/>
                </a:ext>
              </a:extLst>
            </p:cNvPr>
            <p:cNvSpPr txBox="1"/>
            <p:nvPr/>
          </p:nvSpPr>
          <p:spPr>
            <a:xfrm>
              <a:off x="5025679" y="1290302"/>
              <a:ext cx="3223078" cy="6802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750"/>
                </a:spcAft>
              </a:pPr>
              <a:r>
                <a:rPr lang="ru-RU" sz="600" i="1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Организаторы создания Уральского добровольческого танкового корпуса:</a:t>
              </a:r>
              <a:br>
                <a:rPr lang="ru-RU" sz="600" i="1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600" i="1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секретарь Свердловского обкома ВКП (б) В. М. Андрианов (в центре), генерал-лейтенант танковых войск Г. С. Родин (слева)</a:t>
              </a:r>
              <a:br>
                <a:rPr lang="ru-RU" sz="600" i="1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600" i="1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и командующий войсками </a:t>
              </a:r>
              <a:r>
                <a:rPr lang="ru-RU" sz="600" i="1" dirty="0" err="1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УрВО</a:t>
              </a:r>
              <a:r>
                <a:rPr lang="ru-RU" sz="600" i="1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генерал-лейтенант А. В. Катков (справа), 1943 год.</a:t>
              </a:r>
              <a:br>
                <a:rPr lang="ru-RU" sz="600" i="1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600" i="1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ЦДООСО. Ф. 221. Оп. 3. Д. 558. Л. 1.</a:t>
              </a:r>
              <a:endParaRPr lang="ru-RU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4DED5351-CDDC-408A-ACA4-D94C6BC86099}"/>
                </a:ext>
              </a:extLst>
            </p:cNvPr>
            <p:cNvSpPr txBox="1"/>
            <p:nvPr/>
          </p:nvSpPr>
          <p:spPr>
            <a:xfrm>
              <a:off x="5284316" y="4024480"/>
              <a:ext cx="2734277" cy="155010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indent="285750">
                <a:lnSpc>
                  <a:spcPct val="107000"/>
                </a:lnSpc>
                <a:spcAft>
                  <a:spcPts val="750"/>
                </a:spcAft>
              </a:pP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Уральский добровольческий танковый корпус – это единственное в мире танковое соединение, полностью созданное на средства, добровольно собранные жителями трех областей: Свердловской, Челябинской и </a:t>
              </a:r>
              <a:r>
                <a:rPr lang="ru-RU" sz="800" dirty="0" err="1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Молотовской</a:t>
              </a: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. Государство не потратило на вооружение и оснащение этого корпуса ни одного рубля. Все боевые машины были построены уральскими рабочими сверхурочно, после окончания основного рабочего дня.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/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ru-RU" sz="900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ru-R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494A90C2-53CA-4D4A-876F-C306927F6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84316" y="2290986"/>
              <a:ext cx="2627604" cy="1455035"/>
            </a:xfrm>
            <a:prstGeom prst="rect">
              <a:avLst/>
            </a:prstGeom>
            <a:grpFill/>
          </p:spPr>
        </p:pic>
      </p:grp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CED7E02B-4F9D-4F15-9F3C-2D6B2AD0EB3B}"/>
              </a:ext>
            </a:extLst>
          </p:cNvPr>
          <p:cNvGrpSpPr/>
          <p:nvPr/>
        </p:nvGrpSpPr>
        <p:grpSpPr>
          <a:xfrm>
            <a:off x="4806963" y="1146737"/>
            <a:ext cx="3609474" cy="4649002"/>
            <a:chOff x="4793381" y="1126156"/>
            <a:chExt cx="3609474" cy="4649002"/>
          </a:xfrm>
          <a:solidFill>
            <a:schemeClr val="bg1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BDB6294A-07F1-4173-8F25-2022F5D44B93}"/>
                </a:ext>
              </a:extLst>
            </p:cNvPr>
            <p:cNvSpPr/>
            <p:nvPr/>
          </p:nvSpPr>
          <p:spPr>
            <a:xfrm>
              <a:off x="4793381" y="1126156"/>
              <a:ext cx="3609474" cy="4649002"/>
            </a:xfrm>
            <a:prstGeom prst="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B24C95A5-C3AA-4756-B8CD-E75A30582541}"/>
                </a:ext>
              </a:extLst>
            </p:cNvPr>
            <p:cNvSpPr txBox="1"/>
            <p:nvPr/>
          </p:nvSpPr>
          <p:spPr>
            <a:xfrm>
              <a:off x="5025679" y="1290302"/>
              <a:ext cx="3223078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История создания Уральского добровольческого танкового корпуса</a:t>
              </a:r>
              <a:endPara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ru-RU" sz="12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FE0AF070-D09C-4D3A-A9F6-C45BDFF8306F}"/>
                </a:ext>
              </a:extLst>
            </p:cNvPr>
            <p:cNvSpPr txBox="1"/>
            <p:nvPr/>
          </p:nvSpPr>
          <p:spPr>
            <a:xfrm>
              <a:off x="5284316" y="4024480"/>
              <a:ext cx="2734277" cy="153445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indent="285750">
                <a:lnSpc>
                  <a:spcPct val="107000"/>
                </a:lnSpc>
                <a:spcAft>
                  <a:spcPts val="750"/>
                </a:spcAft>
              </a:pPr>
              <a:r>
                <a:rPr lang="ru-RU" sz="800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Идея создания танкового корпуса возникла на Урале в дни завершения разгрома гитлеровских войск под Сталинградом. В газете «Уральский рабочий» 16 января 1943 года была опубликована заметка «Танковый корпус сверх плана», в которой рассказывалось об инициативе коллективов танкостроителей: изготовить в первом квартале 1943 года сверх плана столько танков и самоходных орудий, сколько необходимо для оснащения танкового корпуса; одновременно обучить из своих же добровольцев-рабочих водителей боевых машин. </a:t>
              </a:r>
              <a:endPara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1B8EE1A4-87E9-44D5-8D4D-C2E0B5804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84316" y="2134972"/>
              <a:ext cx="2627604" cy="1767063"/>
            </a:xfrm>
            <a:prstGeom prst="rect">
              <a:avLst/>
            </a:prstGeom>
            <a:grpFill/>
          </p:spPr>
        </p:pic>
      </p:grpSp>
      <p:sp>
        <p:nvSpPr>
          <p:cNvPr id="4" name="TextBox 3"/>
          <p:cNvSpPr txBox="1"/>
          <p:nvPr/>
        </p:nvSpPr>
        <p:spPr>
          <a:xfrm>
            <a:off x="2145946" y="122191"/>
            <a:ext cx="4485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 ЦИФРОВОЙ КНИГИ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68195" y="1146737"/>
            <a:ext cx="3609474" cy="46490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4826582" y="1166777"/>
            <a:ext cx="3609474" cy="4607290"/>
            <a:chOff x="4813000" y="1148216"/>
            <a:chExt cx="3609474" cy="464900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813000" y="1148216"/>
              <a:ext cx="3609474" cy="46490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84316" y="1318661"/>
              <a:ext cx="26757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latin typeface="Bahnschrift" panose="020B0502040204020203" pitchFamily="34" charset="0"/>
                </a:rPr>
                <a:t>Команда «МЕДСАНБАТ»</a:t>
              </a:r>
            </a:p>
            <a:p>
              <a:pPr algn="ctr"/>
              <a:r>
                <a:rPr lang="ru-RU" sz="1400" b="1" dirty="0">
                  <a:latin typeface="Bahnschrift" panose="020B0502040204020203" pitchFamily="34" charset="0"/>
                </a:rPr>
                <a:t> МАОУ СОШ №24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25679" y="4349014"/>
              <a:ext cx="3377176" cy="1406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b="1" kern="1800" dirty="0">
                  <a:solidFill>
                    <a:srgbClr val="222222"/>
                  </a:solidFill>
                  <a:effectLst/>
                  <a:latin typeface="Bahnschrift Condensed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Как уральцы создали танковый корпус, который бил гитлеровцев от Курска до Праги</a:t>
              </a:r>
              <a:endParaRPr lang="ru-RU" dirty="0"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84316" y="2140613"/>
              <a:ext cx="2627604" cy="1755780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D0327E9A-9CA8-4820-8B12-E21914418A8C}"/>
              </a:ext>
            </a:extLst>
          </p:cNvPr>
          <p:cNvGrpSpPr/>
          <p:nvPr/>
        </p:nvGrpSpPr>
        <p:grpSpPr>
          <a:xfrm>
            <a:off x="1168195" y="1146737"/>
            <a:ext cx="3609474" cy="4649002"/>
            <a:chOff x="1183907" y="1126156"/>
            <a:chExt cx="3609474" cy="4649002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C9F5A6D1-E359-4C76-9410-7AEE95E777C6}"/>
                </a:ext>
              </a:extLst>
            </p:cNvPr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F941FEEE-5390-4DA3-8984-7101E5256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0254" y="1529248"/>
              <a:ext cx="2349078" cy="179237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F2D5B7FD-5D46-416E-B22F-B2D63A7C0C9A}"/>
                </a:ext>
              </a:extLst>
            </p:cNvPr>
            <p:cNvSpPr txBox="1"/>
            <p:nvPr/>
          </p:nvSpPr>
          <p:spPr>
            <a:xfrm>
              <a:off x="1790991" y="3606865"/>
              <a:ext cx="2734277" cy="18774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11 марта в России отмечают День народного подвига по формированию Уральского добровольческого танкового корпуса в годы Великой Отечественной войны.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Эта памятная дата, отмечающая подвиг советского народа в годы войны, появилась в календаре в 2012 году, когда губернатор Свердловской области издал соответствующий указ, где первым пунктом записано: «Установить знаменательную дату Свердловской области «День народного подвига» по формированию Уральского добровольческого танкового корпуса в годы Великой Отечественной войны» и отмечать её ежегодно 11 марта».</a:t>
              </a:r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5EB1308F-1B24-4F54-9AEA-CC881C8E284F}"/>
              </a:ext>
            </a:extLst>
          </p:cNvPr>
          <p:cNvGrpSpPr/>
          <p:nvPr/>
        </p:nvGrpSpPr>
        <p:grpSpPr>
          <a:xfrm>
            <a:off x="1168195" y="1146737"/>
            <a:ext cx="3609474" cy="4649002"/>
            <a:chOff x="1183907" y="1126156"/>
            <a:chExt cx="3609474" cy="4649002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8AC318A5-2C8A-4FB4-8847-ECE965D1D521}"/>
                </a:ext>
              </a:extLst>
            </p:cNvPr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="" xmlns:a16="http://schemas.microsoft.com/office/drawing/2014/main" id="{02314EE2-496F-4F25-9625-C803EDF4B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1330" y="1529248"/>
              <a:ext cx="2286926" cy="179237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9CAFB88E-DF74-4A56-A11F-10080541E6BE}"/>
                </a:ext>
              </a:extLst>
            </p:cNvPr>
            <p:cNvSpPr txBox="1"/>
            <p:nvPr/>
          </p:nvSpPr>
          <p:spPr>
            <a:xfrm>
              <a:off x="1790991" y="3606865"/>
              <a:ext cx="2734277" cy="21327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indent="285750">
                <a:lnSpc>
                  <a:spcPct val="107000"/>
                </a:lnSpc>
                <a:spcAft>
                  <a:spcPts val="750"/>
                </a:spcAft>
              </a:pPr>
              <a:r>
                <a:rPr lang="ru-RU" sz="800" dirty="0">
                  <a:solidFill>
                    <a:srgbClr val="222222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dirty="0">
                  <a:solidFill>
                    <a:srgbClr val="333333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На имя Председателя Государственного Комитета Обороны было направлено письмо, в котором уральские рабочие просили разрешения сформировать особый уральский добровольческий танковый корпус имени товарища Сталина. 24 февраля 1943 года из Москвы пришла ответная телеграмма: </a:t>
              </a:r>
              <a:r>
                <a:rPr lang="ru-RU" sz="800" i="1" dirty="0">
                  <a:solidFill>
                    <a:srgbClr val="333333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«Ваше предложение о формировании особого добровольческого Уральского танкового корпуса одобряем и приветствуем. И. Сталин».</a:t>
              </a:r>
              <a:endParaRPr lang="ru-RU" sz="8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indent="285750">
                <a:lnSpc>
                  <a:spcPct val="107000"/>
                </a:lnSpc>
                <a:spcAft>
                  <a:spcPts val="750"/>
                </a:spcAft>
              </a:pPr>
              <a:r>
                <a:rPr lang="ru-RU" sz="800" dirty="0">
                  <a:solidFill>
                    <a:srgbClr val="333333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26 февраля 1943 года командующий Уральским  военным округом (</a:t>
              </a:r>
              <a:r>
                <a:rPr lang="ru-RU" sz="800" dirty="0" err="1">
                  <a:solidFill>
                    <a:srgbClr val="333333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УрВО</a:t>
              </a:r>
              <a:r>
                <a:rPr lang="ru-RU" sz="800" dirty="0">
                  <a:solidFill>
                    <a:srgbClr val="333333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) генерал-майор А. В. Катков издал директиву о формировании танкового корпуса.</a:t>
              </a:r>
              <a:endParaRPr lang="ru-RU" sz="8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465B5CF2-28D0-4BEC-B13E-5F71836FF1BE}"/>
              </a:ext>
            </a:extLst>
          </p:cNvPr>
          <p:cNvGrpSpPr/>
          <p:nvPr/>
        </p:nvGrpSpPr>
        <p:grpSpPr>
          <a:xfrm>
            <a:off x="1168195" y="1146737"/>
            <a:ext cx="3609474" cy="4649002"/>
            <a:chOff x="1183907" y="1126156"/>
            <a:chExt cx="3609474" cy="4649002"/>
          </a:xfrm>
        </p:grpSpPr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B0FD5F90-4706-4F4A-90C7-D1B55CF58B7B}"/>
                </a:ext>
              </a:extLst>
            </p:cNvPr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="" xmlns:a16="http://schemas.microsoft.com/office/drawing/2014/main" id="{1534E676-74C5-4898-B87B-27BD633F8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90991" y="1938893"/>
              <a:ext cx="2627604" cy="97308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5157F153-1630-4B38-BE43-3F92636EC00E}"/>
                </a:ext>
              </a:extLst>
            </p:cNvPr>
            <p:cNvSpPr txBox="1"/>
            <p:nvPr/>
          </p:nvSpPr>
          <p:spPr>
            <a:xfrm>
              <a:off x="1790991" y="3606865"/>
              <a:ext cx="2734277" cy="20588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indent="285750">
                <a:lnSpc>
                  <a:spcPct val="107000"/>
                </a:lnSpc>
                <a:spcAft>
                  <a:spcPts val="750"/>
                </a:spcAft>
              </a:pPr>
              <a:r>
                <a:rPr lang="ru-RU" sz="800" dirty="0">
                  <a:solidFill>
                    <a:srgbClr val="222222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На клич, брошенный танкостроителями Уралмаша, отчислявшими на постройку танков часть своей зарплаты, откликнулись все. Школьники собирали металлолом, чтобы отправить его в печи на переплавку. Уральские семьи, которым и самим не хватало средств, отдавали последние сбережения. В результате жители одной лишь Свердловской области сумели собрать 58 млн. рублей. На народные деньги были не только построены боевые машины, но и выкуплено у государства необходимое оружие, обмундирование, буквально всё. В январе 1943 года был объявлен набор добровольцев в Уральский корпус. К марту было подано свыше 110 тыс. заявлений — в 12 раз больше, чем было необходимо.</a:t>
              </a:r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="" xmlns:a16="http://schemas.microsoft.com/office/drawing/2014/main" id="{1F26F992-7208-4795-AC98-60CDFF544E56}"/>
              </a:ext>
            </a:extLst>
          </p:cNvPr>
          <p:cNvGrpSpPr/>
          <p:nvPr/>
        </p:nvGrpSpPr>
        <p:grpSpPr>
          <a:xfrm>
            <a:off x="1168195" y="1146737"/>
            <a:ext cx="3609474" cy="4649002"/>
            <a:chOff x="1183907" y="1126156"/>
            <a:chExt cx="3609474" cy="4649002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="" xmlns:a16="http://schemas.microsoft.com/office/drawing/2014/main" id="{BE62283C-647C-4E71-BE6B-EBF7D6955092}"/>
                </a:ext>
              </a:extLst>
            </p:cNvPr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="" xmlns:a16="http://schemas.microsoft.com/office/drawing/2014/main" id="{4BCED901-44CE-4419-B50E-88AB44E41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23016" y="1393153"/>
              <a:ext cx="2627604" cy="131380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8D29B154-88B3-44B8-8618-84869BC4686B}"/>
                </a:ext>
              </a:extLst>
            </p:cNvPr>
            <p:cNvSpPr txBox="1"/>
            <p:nvPr/>
          </p:nvSpPr>
          <p:spPr>
            <a:xfrm>
              <a:off x="1723016" y="2794146"/>
              <a:ext cx="2734277" cy="26906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indent="285750">
                <a:lnSpc>
                  <a:spcPct val="107000"/>
                </a:lnSpc>
                <a:spcAft>
                  <a:spcPts val="750"/>
                </a:spcAft>
              </a:pPr>
              <a:r>
                <a:rPr lang="ru-RU" sz="800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Исходя из местных условий и ресурсов областей, соединения и части корпуса формировались в следующих населённых пунктах: Свердловск, Молотов, Челябинск, Нижний Тагил, Алапаевск, Дегтярск, Троицк, Миасс, Златоуст, Куса и Кыштым.</a:t>
              </a:r>
              <a:endParaRPr lang="ru-RU" sz="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285750">
                <a:lnSpc>
                  <a:spcPct val="107000"/>
                </a:lnSpc>
                <a:spcAft>
                  <a:spcPts val="750"/>
                </a:spcAft>
              </a:pPr>
              <a:r>
                <a:rPr lang="ru-RU" sz="800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На территории Свердловской области формировались: в городе Свердловск – штаб корпуса, 197-я танковая бригада, 88-й отдельный разведывательный мотоциклетный батальон, 565-й медико-санитарный взвод; в городе Нижний Тагил – 1621-й самоходно-артиллерийский полк, 248-й дивизион реактивных миномётов («катюш»); в городе Алапаевск – 390-й батальон связи. Посёлок Дегтярск стал местом формирования частей 30-й мотострелковой бригады: управления бригады, 1-го батальона, разведывательной роты, роты управления, миномётного взвода и медико-санитарного взвода.</a:t>
              </a:r>
              <a:endParaRPr lang="ru-RU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="" xmlns:a16="http://schemas.microsoft.com/office/drawing/2014/main" id="{4CE3A027-F5CF-4320-857C-53CD91C62C79}"/>
              </a:ext>
            </a:extLst>
          </p:cNvPr>
          <p:cNvGrpSpPr/>
          <p:nvPr/>
        </p:nvGrpSpPr>
        <p:grpSpPr>
          <a:xfrm>
            <a:off x="1168195" y="1146737"/>
            <a:ext cx="3609474" cy="4649002"/>
            <a:chOff x="1248161" y="1126156"/>
            <a:chExt cx="3609474" cy="4649002"/>
          </a:xfrm>
        </p:grpSpPr>
        <p:sp>
          <p:nvSpPr>
            <p:cNvPr id="83" name="Прямоугольник 82">
              <a:extLst>
                <a:ext uri="{FF2B5EF4-FFF2-40B4-BE49-F238E27FC236}">
                  <a16:creationId xmlns="" xmlns:a16="http://schemas.microsoft.com/office/drawing/2014/main" id="{14F72EF5-6919-4DDA-9779-9E024D8789BF}"/>
                </a:ext>
              </a:extLst>
            </p:cNvPr>
            <p:cNvSpPr/>
            <p:nvPr/>
          </p:nvSpPr>
          <p:spPr>
            <a:xfrm>
              <a:off x="1248161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BFA95EC8-7119-401C-A652-83AAAF069205}"/>
                </a:ext>
              </a:extLst>
            </p:cNvPr>
            <p:cNvSpPr txBox="1"/>
            <p:nvPr/>
          </p:nvSpPr>
          <p:spPr>
            <a:xfrm>
              <a:off x="1723015" y="1409567"/>
              <a:ext cx="2734277" cy="21638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indent="285750">
                <a:lnSpc>
                  <a:spcPct val="107000"/>
                </a:lnSpc>
                <a:spcAft>
                  <a:spcPts val="750"/>
                </a:spcAft>
              </a:pP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Георгий Родин имел огромный боевой опыт: начал службу в Русской императорской армии в 1916 году, дослужился до старшего унтер-офицера, затем вступил в ряды Красной Армии.</a:t>
              </a:r>
            </a:p>
            <a:p>
              <a:pPr indent="285750">
                <a:lnSpc>
                  <a:spcPct val="107000"/>
                </a:lnSpc>
                <a:spcAft>
                  <a:spcPts val="750"/>
                </a:spcAft>
              </a:pP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 марте 1942 года был назначен на должность командира 52-й танковой бригады, а в июне — на должность командира 28-го танкового корпуса, который в конце июля принимал участие в ходе фронтового контрудара по противнику, прорвавшемуся к Дону севернее города Калач-на-Дону. В октябре был назначен на должность начальник Автобронетанковых войск Юго-Западного фронта, а в апреле 1943 года — на должность командира 30-го Уральского добровольческого танкового корпуса.</a:t>
              </a:r>
              <a:endParaRPr lang="ru-RU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1" name="Группа 90">
            <a:extLst>
              <a:ext uri="{FF2B5EF4-FFF2-40B4-BE49-F238E27FC236}">
                <a16:creationId xmlns="" xmlns:a16="http://schemas.microsoft.com/office/drawing/2014/main" id="{53010E8E-59F5-4829-B9D1-189B75D7C06A}"/>
              </a:ext>
            </a:extLst>
          </p:cNvPr>
          <p:cNvGrpSpPr/>
          <p:nvPr/>
        </p:nvGrpSpPr>
        <p:grpSpPr>
          <a:xfrm>
            <a:off x="1168195" y="1146737"/>
            <a:ext cx="3609474" cy="4649002"/>
            <a:chOff x="1248161" y="1126156"/>
            <a:chExt cx="3609474" cy="4649002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="" xmlns:a16="http://schemas.microsoft.com/office/drawing/2014/main" id="{09B03F7B-4CB1-42EA-B751-662689C13533}"/>
                </a:ext>
              </a:extLst>
            </p:cNvPr>
            <p:cNvSpPr/>
            <p:nvPr/>
          </p:nvSpPr>
          <p:spPr>
            <a:xfrm>
              <a:off x="1248161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410BA5CD-0949-4B60-90BB-95A769F563C4}"/>
                </a:ext>
              </a:extLst>
            </p:cNvPr>
            <p:cNvSpPr txBox="1"/>
            <p:nvPr/>
          </p:nvSpPr>
          <p:spPr>
            <a:xfrm>
              <a:off x="1723015" y="1409567"/>
              <a:ext cx="2734277" cy="41693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indent="285750">
                <a:lnSpc>
                  <a:spcPct val="107000"/>
                </a:lnSpc>
                <a:spcAft>
                  <a:spcPts val="750"/>
                </a:spcAft>
              </a:pP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lang="ru-RU" sz="800" b="1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Наказ бойцам, командирам и политработникам Уральского добровольческого танкового корпуса от трудящихся Урала</a:t>
              </a: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Родные наши сыны и братья, отцы и мужья!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Исстари повелось у нас: провожая на ратные дела своих сынов, уральцы давали им свой народный наказ.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Провожая и благословляя вас на битву с лютым врагом нашей советской Родины, хотим и мы напутствовать вас своим наказом. Примите его как боевое знамя и с честью пронесите сквозь огонь суровых битв, как волю людей родного Урала.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 решающий момент Великой Отечественной войны выходите вы на смертный бой за честь, свободу и счастье Родины.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 каждым днем все сильнее разгораются бои с ненавистными немецко-фашистскими захватчиками. И еще немало сражений услышит и увидит родная наша Земля.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Мы наказываем вам: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Полностью используйте высокую маневренность ваших замечательных машин. Станьте мастерами танковых ударов.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Овладевайте тактикой ведения боя, блестящим образцом которой является сражение у стен Сталинграда, принесшее историческую победу Красной Армии.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Любите свои машины, ухаживайте за ними, чтобы они всегда безотказно служили вам в бою.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ru-RU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="" xmlns:a16="http://schemas.microsoft.com/office/drawing/2014/main" id="{8A428B8C-D207-424B-ACB3-2B4E9F3FAF5C}"/>
              </a:ext>
            </a:extLst>
          </p:cNvPr>
          <p:cNvGrpSpPr/>
          <p:nvPr/>
        </p:nvGrpSpPr>
        <p:grpSpPr>
          <a:xfrm>
            <a:off x="1168195" y="1146737"/>
            <a:ext cx="3609474" cy="4649002"/>
            <a:chOff x="1248161" y="1126156"/>
            <a:chExt cx="3609474" cy="4649002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="" xmlns:a16="http://schemas.microsoft.com/office/drawing/2014/main" id="{E218305E-FC68-4F6D-A81D-D5BBEA83C7DB}"/>
                </a:ext>
              </a:extLst>
            </p:cNvPr>
            <p:cNvSpPr/>
            <p:nvPr/>
          </p:nvSpPr>
          <p:spPr>
            <a:xfrm>
              <a:off x="1248161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1BF7DCAE-B17D-4D7D-A845-6B15292ADC53}"/>
                </a:ext>
              </a:extLst>
            </p:cNvPr>
            <p:cNvSpPr txBox="1"/>
            <p:nvPr/>
          </p:nvSpPr>
          <p:spPr>
            <a:xfrm>
              <a:off x="1723015" y="1409567"/>
              <a:ext cx="2734277" cy="140358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indent="285750">
                <a:lnSpc>
                  <a:spcPct val="107000"/>
                </a:lnSpc>
                <a:spcAft>
                  <a:spcPts val="750"/>
                </a:spcAft>
              </a:pP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Мы уверены: лютый враг будет повержен в прах. И тогда пуще прежнего зацветет, закрасуется родная земля, счастливо заживут все советские люди.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Ждем вас с победой! И тогда крепко и любовно обнимет вас Урал и прославит в веках героических сынов своих. Земля наша, свободная и гордая, сложит о героях Великой Отечественной войны чудесные песни.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ru-RU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5" name="Группа 114">
            <a:extLst>
              <a:ext uri="{FF2B5EF4-FFF2-40B4-BE49-F238E27FC236}">
                <a16:creationId xmlns="" xmlns:a16="http://schemas.microsoft.com/office/drawing/2014/main" id="{6ACE0AE4-9396-48AC-B756-A1E050128372}"/>
              </a:ext>
            </a:extLst>
          </p:cNvPr>
          <p:cNvGrpSpPr/>
          <p:nvPr/>
        </p:nvGrpSpPr>
        <p:grpSpPr>
          <a:xfrm>
            <a:off x="1168195" y="1139183"/>
            <a:ext cx="3600373" cy="4649002"/>
            <a:chOff x="1183907" y="1126156"/>
            <a:chExt cx="3609474" cy="4649002"/>
          </a:xfrm>
        </p:grpSpPr>
        <p:sp>
          <p:nvSpPr>
            <p:cNvPr id="116" name="Прямоугольник 115">
              <a:extLst>
                <a:ext uri="{FF2B5EF4-FFF2-40B4-BE49-F238E27FC236}">
                  <a16:creationId xmlns="" xmlns:a16="http://schemas.microsoft.com/office/drawing/2014/main" id="{3A8C2798-4F87-4BC5-A5A4-01D4E9581D8C}"/>
                </a:ext>
              </a:extLst>
            </p:cNvPr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7" name="Рисунок 116">
              <a:extLst>
                <a:ext uri="{FF2B5EF4-FFF2-40B4-BE49-F238E27FC236}">
                  <a16:creationId xmlns="" xmlns:a16="http://schemas.microsoft.com/office/drawing/2014/main" id="{66E8BBBB-E2E1-4411-91BB-24A9FE2FA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07707" y="1529248"/>
              <a:ext cx="1901412" cy="285390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18" name="TextBox 117">
              <a:extLst>
                <a:ext uri="{FF2B5EF4-FFF2-40B4-BE49-F238E27FC236}">
                  <a16:creationId xmlns="" xmlns:a16="http://schemas.microsoft.com/office/drawing/2014/main" id="{83CDD7D2-80EB-4F78-90DF-2F2A43410FA1}"/>
                </a:ext>
              </a:extLst>
            </p:cNvPr>
            <p:cNvSpPr txBox="1"/>
            <p:nvPr/>
          </p:nvSpPr>
          <p:spPr>
            <a:xfrm>
              <a:off x="2000606" y="4483900"/>
              <a:ext cx="2734277" cy="11102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750"/>
                </a:spcAft>
              </a:pPr>
              <a:r>
                <a:rPr lang="ru-RU" sz="800" i="1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Наказ бойцам, командирам и политработникам Особого уральского добровольческого танкового корпуса имени Сталина</a:t>
              </a:r>
              <a:br>
                <a:rPr lang="ru-RU" sz="800" i="1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800" i="1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от трудящихся Южного Урала, город Златоуст, 1943 год.</a:t>
              </a:r>
              <a:br>
                <a:rPr lang="ru-RU" sz="800" i="1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800" i="1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УГВИМ. МКГ 3735 Д-1739.</a:t>
              </a:r>
              <a:endParaRPr lang="ru-RU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750"/>
                </a:spcAft>
              </a:pPr>
              <a:r>
                <a:rPr lang="ru-RU" sz="800" i="1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4" name="Группа 133">
            <a:extLst>
              <a:ext uri="{FF2B5EF4-FFF2-40B4-BE49-F238E27FC236}">
                <a16:creationId xmlns="" xmlns:a16="http://schemas.microsoft.com/office/drawing/2014/main" id="{ECAB805A-BF08-4D10-B527-37E8E854D15D}"/>
              </a:ext>
            </a:extLst>
          </p:cNvPr>
          <p:cNvGrpSpPr/>
          <p:nvPr/>
        </p:nvGrpSpPr>
        <p:grpSpPr>
          <a:xfrm>
            <a:off x="1168195" y="1146737"/>
            <a:ext cx="3600373" cy="4649002"/>
            <a:chOff x="1248161" y="1126156"/>
            <a:chExt cx="3609474" cy="4649002"/>
          </a:xfrm>
        </p:grpSpPr>
        <p:sp>
          <p:nvSpPr>
            <p:cNvPr id="135" name="Прямоугольник 134">
              <a:extLst>
                <a:ext uri="{FF2B5EF4-FFF2-40B4-BE49-F238E27FC236}">
                  <a16:creationId xmlns="" xmlns:a16="http://schemas.microsoft.com/office/drawing/2014/main" id="{DFE7E186-B37A-457D-AACC-091BF9A840A7}"/>
                </a:ext>
              </a:extLst>
            </p:cNvPr>
            <p:cNvSpPr/>
            <p:nvPr/>
          </p:nvSpPr>
          <p:spPr>
            <a:xfrm>
              <a:off x="1248161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TextBox 135">
              <a:extLst>
                <a:ext uri="{FF2B5EF4-FFF2-40B4-BE49-F238E27FC236}">
                  <a16:creationId xmlns="" xmlns:a16="http://schemas.microsoft.com/office/drawing/2014/main" id="{5549856A-3150-4FC0-B91A-6FB0A78826D0}"/>
                </a:ext>
              </a:extLst>
            </p:cNvPr>
            <p:cNvSpPr txBox="1"/>
            <p:nvPr/>
          </p:nvSpPr>
          <p:spPr>
            <a:xfrm>
              <a:off x="1518745" y="1447667"/>
              <a:ext cx="3053255" cy="26915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indent="285750">
                <a:lnSpc>
                  <a:spcPct val="107000"/>
                </a:lnSpc>
                <a:spcAft>
                  <a:spcPts val="750"/>
                </a:spcAft>
              </a:pP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Быть образцом воинской дисциплины. Свято соблюдать порядок и организованность. В совершенстве овладеть боевой техникой.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Мы не дрогнем в боях за нашу святую землю. Не пожалеем крови и самой жизни ради свободы и счастья нашего народа, ради полного освобождения родной земли от захватчиков.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КЛЯНЕМСЯ!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Отомстить врагу за разрушенные города и села, фабрики и колхозы, за пытки и слезы стариков и детей, сестер и матерей.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Мы ничего не забудем, ничего не простим фашистским варварам.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КЛЯНЕМСЯ!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 решающих боях с ненавистным врагом быть к первых рядах защитников Родины, мы не опозорим вековую славу уральцев. Мы выполним ваш наказ и вернемся на родной Урал только с Победой.</a:t>
              </a:r>
              <a:endParaRPr lang="ru-RU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indent="285750">
                <a:lnSpc>
                  <a:spcPct val="107000"/>
                </a:lnSpc>
                <a:spcAft>
                  <a:spcPts val="750"/>
                </a:spcAft>
              </a:pPr>
              <a:endParaRPr lang="ru-RU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8" name="Группа 157">
            <a:extLst>
              <a:ext uri="{FF2B5EF4-FFF2-40B4-BE49-F238E27FC236}">
                <a16:creationId xmlns="" xmlns:a16="http://schemas.microsoft.com/office/drawing/2014/main" id="{F81113E2-A6FA-428B-8B21-B533EDFBF52D}"/>
              </a:ext>
            </a:extLst>
          </p:cNvPr>
          <p:cNvGrpSpPr/>
          <p:nvPr/>
        </p:nvGrpSpPr>
        <p:grpSpPr>
          <a:xfrm>
            <a:off x="1168195" y="1146737"/>
            <a:ext cx="3600373" cy="4669583"/>
            <a:chOff x="1223414" y="1126156"/>
            <a:chExt cx="3609474" cy="4649002"/>
          </a:xfrm>
        </p:grpSpPr>
        <p:sp>
          <p:nvSpPr>
            <p:cNvPr id="159" name="Прямоугольник 158">
              <a:extLst>
                <a:ext uri="{FF2B5EF4-FFF2-40B4-BE49-F238E27FC236}">
                  <a16:creationId xmlns="" xmlns:a16="http://schemas.microsoft.com/office/drawing/2014/main" id="{2017E254-280E-4AE1-B12E-85DFA8F3F996}"/>
                </a:ext>
              </a:extLst>
            </p:cNvPr>
            <p:cNvSpPr/>
            <p:nvPr/>
          </p:nvSpPr>
          <p:spPr>
            <a:xfrm>
              <a:off x="1223414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0" name="Рисунок 159">
              <a:extLst>
                <a:ext uri="{FF2B5EF4-FFF2-40B4-BE49-F238E27FC236}">
                  <a16:creationId xmlns="" xmlns:a16="http://schemas.microsoft.com/office/drawing/2014/main" id="{BBB9C713-43E5-48E0-973D-8DFBF1CAC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94687" y="1389181"/>
              <a:ext cx="2466930" cy="1843986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61" name="TextBox 160">
              <a:extLst>
                <a:ext uri="{FF2B5EF4-FFF2-40B4-BE49-F238E27FC236}">
                  <a16:creationId xmlns="" xmlns:a16="http://schemas.microsoft.com/office/drawing/2014/main" id="{F8ECA2B7-1EE0-412A-BCF2-8F0D3AC92C4F}"/>
                </a:ext>
              </a:extLst>
            </p:cNvPr>
            <p:cNvSpPr txBox="1"/>
            <p:nvPr/>
          </p:nvSpPr>
          <p:spPr>
            <a:xfrm>
              <a:off x="1793223" y="3549752"/>
              <a:ext cx="2734277" cy="19618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indent="285750">
                <a:lnSpc>
                  <a:spcPct val="107000"/>
                </a:lnSpc>
                <a:spcAft>
                  <a:spcPts val="750"/>
                </a:spcAft>
              </a:pP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По виду ножи отличались от стандартных: рукояти у них были сделаны из черного эбонита, металл на ножнах был вороненым. Подобные ножи ранее входили в экипировку десантников и разведчиков, в некоторых подразделениях их вручали лишь за особые заслуги. Это короткие клинки с черными рукоятками, находившиеся на вооружении наших танкистов, стали легендарными и внушали врагам страх и уважение. «Schwarzmesser Panzer-Division», что переводится как «Танковая дивизия черных ножей» — так назвала немецкая разведка Уральский корпус на Курской дуге летом 1943 года.</a:t>
              </a:r>
              <a:b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endParaRPr lang="ru-RU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5" name="Группа 164">
            <a:extLst>
              <a:ext uri="{FF2B5EF4-FFF2-40B4-BE49-F238E27FC236}">
                <a16:creationId xmlns="" xmlns:a16="http://schemas.microsoft.com/office/drawing/2014/main" id="{77860B15-2D4D-46B7-867F-706A6352E016}"/>
              </a:ext>
            </a:extLst>
          </p:cNvPr>
          <p:cNvGrpSpPr/>
          <p:nvPr/>
        </p:nvGrpSpPr>
        <p:grpSpPr>
          <a:xfrm>
            <a:off x="1168195" y="1147148"/>
            <a:ext cx="3595729" cy="4669171"/>
            <a:chOff x="1223414" y="1126156"/>
            <a:chExt cx="3609474" cy="4649002"/>
          </a:xfrm>
        </p:grpSpPr>
        <p:sp>
          <p:nvSpPr>
            <p:cNvPr id="166" name="Прямоугольник 165">
              <a:extLst>
                <a:ext uri="{FF2B5EF4-FFF2-40B4-BE49-F238E27FC236}">
                  <a16:creationId xmlns="" xmlns:a16="http://schemas.microsoft.com/office/drawing/2014/main" id="{3577FEB4-D42B-4040-8F96-0CD5715C5750}"/>
                </a:ext>
              </a:extLst>
            </p:cNvPr>
            <p:cNvSpPr/>
            <p:nvPr/>
          </p:nvSpPr>
          <p:spPr>
            <a:xfrm>
              <a:off x="1223414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7" name="Рисунок 166">
              <a:extLst>
                <a:ext uri="{FF2B5EF4-FFF2-40B4-BE49-F238E27FC236}">
                  <a16:creationId xmlns="" xmlns:a16="http://schemas.microsoft.com/office/drawing/2014/main" id="{A044AAD2-313D-4540-8C0F-CA94151D9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80224" y="1353385"/>
              <a:ext cx="2695853" cy="1689016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68" name="TextBox 167">
              <a:extLst>
                <a:ext uri="{FF2B5EF4-FFF2-40B4-BE49-F238E27FC236}">
                  <a16:creationId xmlns="" xmlns:a16="http://schemas.microsoft.com/office/drawing/2014/main" id="{FFF21D55-D46D-460E-B0E0-8CAD09716814}"/>
                </a:ext>
              </a:extLst>
            </p:cNvPr>
            <p:cNvSpPr txBox="1"/>
            <p:nvPr/>
          </p:nvSpPr>
          <p:spPr>
            <a:xfrm>
              <a:off x="1446676" y="3141731"/>
              <a:ext cx="3123445" cy="25340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indent="285750" algn="ctr">
                <a:lnSpc>
                  <a:spcPct val="107000"/>
                </a:lnSpc>
                <a:spcAft>
                  <a:spcPts val="750"/>
                </a:spcAft>
              </a:pPr>
              <a:r>
                <a:rPr lang="ru-RU" sz="600" i="1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Эшелон Уральского добровольческого танкового корпуса, направляющийся на фронт. На платформах танки Т-34-76 и САУ СУ-122</a:t>
              </a:r>
              <a:endParaRPr lang="ru-RU" sz="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indent="285750">
                <a:lnSpc>
                  <a:spcPct val="107000"/>
                </a:lnSpc>
                <a:spcAft>
                  <a:spcPts val="750"/>
                </a:spcAft>
              </a:pP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 мая 1943 года воины корпуса приняли присягу, поклялись вернуться домой только с Победой и вскоре получили приказ отправиться на фронт. </a:t>
              </a:r>
            </a:p>
            <a:p>
              <a:pPr>
                <a:spcAft>
                  <a:spcPts val="0"/>
                </a:spcAft>
              </a:pPr>
              <a:r>
                <a:rPr lang="ru-RU" sz="800" b="1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 17 июля 1943 года материальная часть корпуса составляла:</a:t>
              </a:r>
              <a:endParaRPr lang="ru-RU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800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танков Т-34 - 202 единицы, Т-70 – 7 единиц;</a:t>
              </a:r>
              <a:endParaRPr lang="ru-RU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800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бронемашин БА-64 – 68 единиц;</a:t>
              </a:r>
              <a:endParaRPr lang="ru-RU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800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самоходных 122-мм орудий – 16 единиц;</a:t>
              </a:r>
              <a:endParaRPr lang="ru-RU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800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орудий 85-мм – 12 единиц;</a:t>
              </a:r>
              <a:endParaRPr lang="ru-RU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800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установок М-13 – 8 единиц;</a:t>
              </a:r>
              <a:endParaRPr lang="ru-RU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800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орудий 76-мм – 24 единицы;</a:t>
              </a:r>
              <a:endParaRPr lang="ru-RU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800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орудий 45-мм – 32 единицы;</a:t>
              </a:r>
              <a:endParaRPr lang="ru-RU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800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орудий 37-мм – 16 единиц;</a:t>
              </a:r>
              <a:endParaRPr lang="ru-RU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800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миномётов 120-мм – 42 единицы;</a:t>
              </a:r>
              <a:endParaRPr lang="ru-RU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ru-RU" sz="800" dirty="0">
                  <a:solidFill>
                    <a:srgbClr val="333333"/>
                  </a:solidFill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миномётов 82-мм - 52 единицы.</a:t>
              </a:r>
              <a:endParaRPr lang="ru-RU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indent="285750">
                <a:lnSpc>
                  <a:spcPct val="107000"/>
                </a:lnSpc>
                <a:spcAft>
                  <a:spcPts val="750"/>
                </a:spcAft>
              </a:pPr>
              <a:endParaRPr lang="ru-RU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4" name="Группа 173">
            <a:extLst>
              <a:ext uri="{FF2B5EF4-FFF2-40B4-BE49-F238E27FC236}">
                <a16:creationId xmlns="" xmlns:a16="http://schemas.microsoft.com/office/drawing/2014/main" id="{763C0FAE-0CD7-4799-861C-CC6493DFDD48}"/>
              </a:ext>
            </a:extLst>
          </p:cNvPr>
          <p:cNvGrpSpPr/>
          <p:nvPr/>
        </p:nvGrpSpPr>
        <p:grpSpPr>
          <a:xfrm>
            <a:off x="1167523" y="1156435"/>
            <a:ext cx="3609474" cy="4649002"/>
            <a:chOff x="1183907" y="1126156"/>
            <a:chExt cx="3609474" cy="4649002"/>
          </a:xfrm>
        </p:grpSpPr>
        <p:sp>
          <p:nvSpPr>
            <p:cNvPr id="175" name="Прямоугольник 174">
              <a:extLst>
                <a:ext uri="{FF2B5EF4-FFF2-40B4-BE49-F238E27FC236}">
                  <a16:creationId xmlns="" xmlns:a16="http://schemas.microsoft.com/office/drawing/2014/main" id="{6DB98455-B2C0-455B-BE79-E21D94BE3629}"/>
                </a:ext>
              </a:extLst>
            </p:cNvPr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6" name="Рисунок 175">
              <a:extLst>
                <a:ext uri="{FF2B5EF4-FFF2-40B4-BE49-F238E27FC236}">
                  <a16:creationId xmlns="" xmlns:a16="http://schemas.microsoft.com/office/drawing/2014/main" id="{11AB633D-1CA1-4AE4-B0A3-14CEB5086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23016" y="1503327"/>
              <a:ext cx="2627604" cy="147802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77" name="TextBox 176">
              <a:extLst>
                <a:ext uri="{FF2B5EF4-FFF2-40B4-BE49-F238E27FC236}">
                  <a16:creationId xmlns="" xmlns:a16="http://schemas.microsoft.com/office/drawing/2014/main" id="{2D32607B-96A5-467A-B11E-41240590E78E}"/>
                </a:ext>
              </a:extLst>
            </p:cNvPr>
            <p:cNvSpPr txBox="1"/>
            <p:nvPr/>
          </p:nvSpPr>
          <p:spPr>
            <a:xfrm>
              <a:off x="1621506" y="3151253"/>
              <a:ext cx="2734277" cy="24540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Боевой путь корпуса от Орла до Праги составил свыше 5500 километров. Уральский добровольческий танковый корпус участвовал в Орловской, Брянской, Проскуровско-Черновицкой, Львовско-Сандомирской, Сандомирской-Силезской, Нижне-Силезской, Верхне-Силезской, Берлинской и Пражской наступательных операциях. 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 1944 году корпус удостоен почётного звания «Львовский». Корпус отличился при форсировании рек Нейсе и Шпре, уничтожении котбуской группировки противника и в боевых действиях за Потсдам и Берлин, а 9 мая 1945 года первым вошел в Прагу. Корпус награждён орденами Красного Знамени, Суворова II степени, Кутузова II степени. Всего на боевых знаменах частей, входивших в состав 10-го гвардейского Уральско-Львовского, Краснознамённого, орденов Суворова и Кутузова добровольческого танкового корпуса, 54 ордена</a:t>
              </a:r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2" name="Группа 191">
            <a:extLst>
              <a:ext uri="{FF2B5EF4-FFF2-40B4-BE49-F238E27FC236}">
                <a16:creationId xmlns="" xmlns:a16="http://schemas.microsoft.com/office/drawing/2014/main" id="{8A2FFEEF-526E-4E9C-98F8-B5218FD827AE}"/>
              </a:ext>
            </a:extLst>
          </p:cNvPr>
          <p:cNvGrpSpPr/>
          <p:nvPr/>
        </p:nvGrpSpPr>
        <p:grpSpPr>
          <a:xfrm>
            <a:off x="1163644" y="1156435"/>
            <a:ext cx="3609474" cy="4649002"/>
            <a:chOff x="1183907" y="1126156"/>
            <a:chExt cx="3609474" cy="4649002"/>
          </a:xfrm>
        </p:grpSpPr>
        <p:sp>
          <p:nvSpPr>
            <p:cNvPr id="193" name="Прямоугольник 192">
              <a:extLst>
                <a:ext uri="{FF2B5EF4-FFF2-40B4-BE49-F238E27FC236}">
                  <a16:creationId xmlns="" xmlns:a16="http://schemas.microsoft.com/office/drawing/2014/main" id="{E1F75F82-7B48-4512-BE95-823E6610DD75}"/>
                </a:ext>
              </a:extLst>
            </p:cNvPr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4" name="Рисунок 193">
              <a:extLst>
                <a:ext uri="{FF2B5EF4-FFF2-40B4-BE49-F238E27FC236}">
                  <a16:creationId xmlns="" xmlns:a16="http://schemas.microsoft.com/office/drawing/2014/main" id="{E1082C05-761F-48F8-B030-DD7DADD46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16343" y="1346151"/>
              <a:ext cx="2633463" cy="197509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95" name="TextBox 194">
              <a:extLst>
                <a:ext uri="{FF2B5EF4-FFF2-40B4-BE49-F238E27FC236}">
                  <a16:creationId xmlns="" xmlns:a16="http://schemas.microsoft.com/office/drawing/2014/main" id="{55F935A8-27E3-4AEC-8DE5-FF2B802EAAC2}"/>
                </a:ext>
              </a:extLst>
            </p:cNvPr>
            <p:cNvSpPr txBox="1"/>
            <p:nvPr/>
          </p:nvSpPr>
          <p:spPr>
            <a:xfrm>
              <a:off x="1616343" y="3321249"/>
              <a:ext cx="2734277" cy="21906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Во время Пражской операции прославился экипаж танка Т-34 № 24 63-й гвардейской Челябинской танковой бригады под командованием гвардии лейтенанта Ивана Гончаренко. В начале мая 1945 года в походе на Прагу танк И. Г. Гончаренко был включён в головную походную колонну, шёл в числе первых трёх разведывательных танков гвардии младшего лейтенанта Л. Е. Буракова. Через три дня форсированного марша, в ночь на 9 мая 1945 года, передовые части корпуса подошли к Праге с северо-запада. По воспоминаниям бывшего командира 63-й гвардейской танковой бригады М. Г. Фомичёва, местное население встречало советских танкистов с ликованием, с национальными и красными флагами и транспарантами «Ать жие Руда Армада! Да здравствует Красная Армия!»</a:t>
              </a:r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1" name="Группа 200">
            <a:extLst>
              <a:ext uri="{FF2B5EF4-FFF2-40B4-BE49-F238E27FC236}">
                <a16:creationId xmlns="" xmlns:a16="http://schemas.microsoft.com/office/drawing/2014/main" id="{5581185C-0AD4-47F1-B0CA-7B75A69B52D8}"/>
              </a:ext>
            </a:extLst>
          </p:cNvPr>
          <p:cNvGrpSpPr/>
          <p:nvPr/>
        </p:nvGrpSpPr>
        <p:grpSpPr>
          <a:xfrm>
            <a:off x="1161321" y="1166777"/>
            <a:ext cx="3609474" cy="4649002"/>
            <a:chOff x="1183907" y="1126156"/>
            <a:chExt cx="3609474" cy="4649002"/>
          </a:xfrm>
        </p:grpSpPr>
        <p:sp>
          <p:nvSpPr>
            <p:cNvPr id="202" name="Прямоугольник 201">
              <a:extLst>
                <a:ext uri="{FF2B5EF4-FFF2-40B4-BE49-F238E27FC236}">
                  <a16:creationId xmlns="" xmlns:a16="http://schemas.microsoft.com/office/drawing/2014/main" id="{96E7077C-CF29-4C06-9B4D-7D79FFBDCC51}"/>
                </a:ext>
              </a:extLst>
            </p:cNvPr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3" name="Рисунок 202">
              <a:extLst>
                <a:ext uri="{FF2B5EF4-FFF2-40B4-BE49-F238E27FC236}">
                  <a16:creationId xmlns="" xmlns:a16="http://schemas.microsoft.com/office/drawing/2014/main" id="{680BBB4D-0477-478F-8513-2A75EF46F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57234" y="1318661"/>
              <a:ext cx="2627604" cy="172597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04" name="TextBox 203">
              <a:extLst>
                <a:ext uri="{FF2B5EF4-FFF2-40B4-BE49-F238E27FC236}">
                  <a16:creationId xmlns="" xmlns:a16="http://schemas.microsoft.com/office/drawing/2014/main" id="{7F34B034-51A8-460C-A810-814CC7898171}"/>
                </a:ext>
              </a:extLst>
            </p:cNvPr>
            <p:cNvSpPr txBox="1"/>
            <p:nvPr/>
          </p:nvSpPr>
          <p:spPr>
            <a:xfrm>
              <a:off x="1677156" y="3074314"/>
              <a:ext cx="2734277" cy="25857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Из наградного листа: «Удерживая переправу т. Гончаренко огнём своего танка уничтожил 2 самоходки. Танк получил попадание снаряда и загорелся. Т. Гончаренко был тяжело ранен. Будучи тяжело раненым, отважный офицер, истекая кровью, продолжал вести бой. Вторичным попаданием в танк т. Гончаренко был убит. В это время подошли основные силы и начали стремительное преследование противника». Гончаренко был посмертно награждён Орденом Отечественной войны I степени. Члены экипажа И. Г. Гончаренко — А. И. Филиппов, И. Г. Шкловский, Н. С. Ковригин и П. Г. Батырев — получили в бою 9 мая 1945 года тяжёлые ранения, но остались в живых. Остальные танки штурмовой группы, сломив сопротивление немецких войск, овладели Манесовым мостом, помешав противнику взорвать мост. А затем вышли по нему к центру Праги. Днём 9 мая столица Чехословакии была освобождена от немецких войск.</a:t>
              </a:r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0" name="Группа 209">
            <a:extLst>
              <a:ext uri="{FF2B5EF4-FFF2-40B4-BE49-F238E27FC236}">
                <a16:creationId xmlns="" xmlns:a16="http://schemas.microsoft.com/office/drawing/2014/main" id="{B5A54C4A-CB47-4C30-A2D0-40CACA5F9C6E}"/>
              </a:ext>
            </a:extLst>
          </p:cNvPr>
          <p:cNvGrpSpPr/>
          <p:nvPr/>
        </p:nvGrpSpPr>
        <p:grpSpPr>
          <a:xfrm>
            <a:off x="1154837" y="1157232"/>
            <a:ext cx="3609474" cy="4649002"/>
            <a:chOff x="1183907" y="1126156"/>
            <a:chExt cx="3609474" cy="4649002"/>
          </a:xfrm>
        </p:grpSpPr>
        <p:sp>
          <p:nvSpPr>
            <p:cNvPr id="211" name="Прямоугольник 210">
              <a:extLst>
                <a:ext uri="{FF2B5EF4-FFF2-40B4-BE49-F238E27FC236}">
                  <a16:creationId xmlns="" xmlns:a16="http://schemas.microsoft.com/office/drawing/2014/main" id="{8B1D8AB0-DF4C-452F-B533-F69EDADB5EFC}"/>
                </a:ext>
              </a:extLst>
            </p:cNvPr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2" name="Рисунок 211">
              <a:extLst>
                <a:ext uri="{FF2B5EF4-FFF2-40B4-BE49-F238E27FC236}">
                  <a16:creationId xmlns="" xmlns:a16="http://schemas.microsoft.com/office/drawing/2014/main" id="{313C1319-861D-483F-A75E-4CDC92A9A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10570" y="1574590"/>
              <a:ext cx="2627604" cy="155572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13" name="TextBox 212">
              <a:extLst>
                <a:ext uri="{FF2B5EF4-FFF2-40B4-BE49-F238E27FC236}">
                  <a16:creationId xmlns="" xmlns:a16="http://schemas.microsoft.com/office/drawing/2014/main" id="{57004451-6F76-45FE-8D74-1401A440D40C}"/>
                </a:ext>
              </a:extLst>
            </p:cNvPr>
            <p:cNvSpPr txBox="1"/>
            <p:nvPr/>
          </p:nvSpPr>
          <p:spPr>
            <a:xfrm>
              <a:off x="1657234" y="3363614"/>
              <a:ext cx="2734277" cy="14003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Всего на фронтах Великой Отечественной войны уральские танкисты уничтожили и захватили 1220 танков и самоходок врага, 1100 орудий разных калибров, 2100 бронемашин и бронетранспортеров, уничтожили 94 620 солдат и офицеров противника. Всего за время войны воинам корпуса вручено 42 368 орденов и медалей, 27 солдат и сержантов стали полными кавалерами орденов Славы, 38 гвардейцам корпуса присвоено звание Героя Советского Союза.</a:t>
              </a:r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6" name="Группа 245">
            <a:extLst>
              <a:ext uri="{FF2B5EF4-FFF2-40B4-BE49-F238E27FC236}">
                <a16:creationId xmlns="" xmlns:a16="http://schemas.microsoft.com/office/drawing/2014/main" id="{9844EEFA-5C24-4815-AF9A-F7EC84D27E4D}"/>
              </a:ext>
            </a:extLst>
          </p:cNvPr>
          <p:cNvGrpSpPr/>
          <p:nvPr/>
        </p:nvGrpSpPr>
        <p:grpSpPr>
          <a:xfrm>
            <a:off x="1143713" y="1157232"/>
            <a:ext cx="3609474" cy="4649002"/>
            <a:chOff x="1183907" y="1126156"/>
            <a:chExt cx="3609474" cy="4649002"/>
          </a:xfrm>
        </p:grpSpPr>
        <p:sp>
          <p:nvSpPr>
            <p:cNvPr id="247" name="Прямоугольник 246">
              <a:extLst>
                <a:ext uri="{FF2B5EF4-FFF2-40B4-BE49-F238E27FC236}">
                  <a16:creationId xmlns="" xmlns:a16="http://schemas.microsoft.com/office/drawing/2014/main" id="{24B50DFF-3DA9-445B-8E68-07188F8F1E98}"/>
                </a:ext>
              </a:extLst>
            </p:cNvPr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8" name="Рисунок 247">
              <a:extLst>
                <a:ext uri="{FF2B5EF4-FFF2-40B4-BE49-F238E27FC236}">
                  <a16:creationId xmlns="" xmlns:a16="http://schemas.microsoft.com/office/drawing/2014/main" id="{7133C1A5-AD5B-4B4C-AB44-2F3B02AA0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48374" y="1456264"/>
              <a:ext cx="2551996" cy="179237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49" name="TextBox 248">
              <a:extLst>
                <a:ext uri="{FF2B5EF4-FFF2-40B4-BE49-F238E27FC236}">
                  <a16:creationId xmlns="" xmlns:a16="http://schemas.microsoft.com/office/drawing/2014/main" id="{F34C1BC7-4089-49A7-8047-945001E8EA8F}"/>
                </a:ext>
              </a:extLst>
            </p:cNvPr>
            <p:cNvSpPr txBox="1"/>
            <p:nvPr/>
          </p:nvSpPr>
          <p:spPr>
            <a:xfrm>
              <a:off x="1657234" y="3363614"/>
              <a:ext cx="2734277" cy="4785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ru-RU" sz="8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Таков славный путь Уральского добровольческого танкового корпуса.</a:t>
              </a:r>
              <a:endPara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1" name="Группа 250">
            <a:extLst>
              <a:ext uri="{FF2B5EF4-FFF2-40B4-BE49-F238E27FC236}">
                <a16:creationId xmlns="" xmlns:a16="http://schemas.microsoft.com/office/drawing/2014/main" id="{BA3F9959-6A36-4E5A-92DE-A8E291DE8E03}"/>
              </a:ext>
            </a:extLst>
          </p:cNvPr>
          <p:cNvGrpSpPr/>
          <p:nvPr/>
        </p:nvGrpSpPr>
        <p:grpSpPr>
          <a:xfrm>
            <a:off x="1141645" y="1166464"/>
            <a:ext cx="3609474" cy="4607603"/>
            <a:chOff x="1183907" y="1126156"/>
            <a:chExt cx="3609474" cy="4649002"/>
          </a:xfrm>
        </p:grpSpPr>
        <p:sp>
          <p:nvSpPr>
            <p:cNvPr id="252" name="Прямоугольник 251">
              <a:extLst>
                <a:ext uri="{FF2B5EF4-FFF2-40B4-BE49-F238E27FC236}">
                  <a16:creationId xmlns="" xmlns:a16="http://schemas.microsoft.com/office/drawing/2014/main" id="{17B9C99A-A2AA-46A8-9FAB-AAA77B0973A0}"/>
                </a:ext>
              </a:extLst>
            </p:cNvPr>
            <p:cNvSpPr/>
            <p:nvPr/>
          </p:nvSpPr>
          <p:spPr>
            <a:xfrm>
              <a:off x="1183907" y="1126156"/>
              <a:ext cx="3609474" cy="464900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TextBox 252">
              <a:extLst>
                <a:ext uri="{FF2B5EF4-FFF2-40B4-BE49-F238E27FC236}">
                  <a16:creationId xmlns="" xmlns:a16="http://schemas.microsoft.com/office/drawing/2014/main" id="{998B172B-EB1D-4380-A7F7-A40A0104229F}"/>
                </a:ext>
              </a:extLst>
            </p:cNvPr>
            <p:cNvSpPr txBox="1"/>
            <p:nvPr/>
          </p:nvSpPr>
          <p:spPr>
            <a:xfrm>
              <a:off x="1748894" y="1491936"/>
              <a:ext cx="2451125" cy="3209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dirty="0">
                <a:latin typeface="Bahnschrift Condensed" panose="020B0502040204020203" pitchFamily="34" charset="0"/>
              </a:endParaRPr>
            </a:p>
            <a:p>
              <a:pPr algn="ctr"/>
              <a:r>
                <a:rPr lang="ru-RU" sz="2400" dirty="0">
                  <a:latin typeface="Bahnschrift Condensed" panose="020B0502040204020203" pitchFamily="34" charset="0"/>
                </a:rPr>
                <a:t>Славной победе  посвящается!</a:t>
              </a:r>
            </a:p>
            <a:p>
              <a:pPr algn="ctr"/>
              <a:endParaRPr lang="ru-RU" dirty="0" smtClean="0">
                <a:latin typeface="Bahnschrift Condensed" panose="020B0502040204020203" pitchFamily="34" charset="0"/>
              </a:endParaRPr>
            </a:p>
            <a:p>
              <a:pPr algn="ctr"/>
              <a:r>
                <a:rPr lang="ru-RU" dirty="0" smtClean="0">
                  <a:latin typeface="Bahnschrift Condensed" panose="020B0502040204020203" pitchFamily="34" charset="0"/>
                </a:rPr>
                <a:t>Издано </a:t>
              </a:r>
              <a:r>
                <a:rPr lang="ru-RU" dirty="0">
                  <a:latin typeface="Bahnschrift Condensed" panose="020B0502040204020203" pitchFamily="34" charset="0"/>
                </a:rPr>
                <a:t>в 2020 году в МАОУ СОШ №24</a:t>
              </a:r>
            </a:p>
            <a:p>
              <a:pPr algn="ctr"/>
              <a:r>
                <a:rPr lang="ru-RU" dirty="0">
                  <a:latin typeface="Bahnschrift Condensed" panose="020B0502040204020203" pitchFamily="34" charset="0"/>
                </a:rPr>
                <a:t>п. Горноуральский</a:t>
              </a:r>
            </a:p>
            <a:p>
              <a:pPr algn="ctr"/>
              <a:endParaRPr lang="ru-RU" dirty="0">
                <a:latin typeface="Bahnschrift Condensed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185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00"/>
                            </p:stCondLst>
                            <p:childTnLst>
                              <p:par>
                                <p:cTn id="3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00"/>
                            </p:stCondLst>
                            <p:childTnLst>
                              <p:par>
                                <p:cTn id="34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500"/>
                            </p:stCondLst>
                            <p:childTnLst>
                              <p:par>
                                <p:cTn id="3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00"/>
                            </p:stCondLst>
                            <p:childTnLst>
                              <p:par>
                                <p:cTn id="38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500"/>
                            </p:stCondLst>
                            <p:childTnLst>
                              <p:par>
                                <p:cTn id="39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6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500"/>
                            </p:stCondLst>
                            <p:childTnLst>
                              <p:par>
                                <p:cTn id="42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4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500"/>
                            </p:stCondLst>
                            <p:childTnLst>
                              <p:par>
                                <p:cTn id="46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466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7" fill="hold">
                      <p:stCondLst>
                        <p:cond delay="0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0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500"/>
                            </p:stCondLst>
                            <p:childTnLst>
                              <p:par>
                                <p:cTn id="47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500"/>
                            </p:stCondLst>
                            <p:childTnLst>
                              <p:par>
                                <p:cTn id="49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498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9" fill="hold">
                      <p:stCondLst>
                        <p:cond delay="0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2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500"/>
                            </p:stCondLst>
                            <p:childTnLst>
                              <p:par>
                                <p:cTn id="50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514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5" fill="hold">
                      <p:stCondLst>
                        <p:cond delay="0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8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500"/>
                            </p:stCondLst>
                            <p:childTnLst>
                              <p:par>
                                <p:cTn id="52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4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500"/>
                            </p:stCondLst>
                            <p:childTnLst>
                              <p:par>
                                <p:cTn id="54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17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0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500"/>
                            </p:stCondLst>
                            <p:childTnLst>
                              <p:par>
                                <p:cTn id="55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>
                      <p:stCondLst>
                        <p:cond delay="0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6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500"/>
                            </p:stCondLst>
                            <p:childTnLst>
                              <p:par>
                                <p:cTn id="572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</p:childTnLst>
        </p:cTn>
      </p:par>
    </p:tnLst>
    <p:bldLst>
      <p:bldP spid="250" grpId="0" animBg="1"/>
      <p:bldP spid="250" grpId="1" animBg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492</TotalTime>
  <Words>2259</Words>
  <Application>Microsoft Office PowerPoint</Application>
  <PresentationFormat>Экран (4:3)</PresentationFormat>
  <Paragraphs>77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Аствацатуров</dc:creator>
  <cp:lastModifiedBy>Организатор</cp:lastModifiedBy>
  <cp:revision>37</cp:revision>
  <dcterms:created xsi:type="dcterms:W3CDTF">2020-02-11T02:21:03Z</dcterms:created>
  <dcterms:modified xsi:type="dcterms:W3CDTF">2020-12-14T10:30:01Z</dcterms:modified>
</cp:coreProperties>
</file>