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4"/>
  </p:sldMasterIdLst>
  <p:notesMasterIdLst>
    <p:notesMasterId r:id="rId6"/>
  </p:notesMasterIdLst>
  <p:handoutMasterIdLst>
    <p:handoutMasterId r:id="rId7"/>
  </p:handoutMasterIdLst>
  <p:sldIdLst>
    <p:sldId id="268" r:id="rId5"/>
  </p:sldIdLst>
  <p:sldSz cx="12188825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67" autoAdjust="0"/>
    <p:restoredTop sz="94599" autoAdjust="0"/>
  </p:normalViewPr>
  <p:slideViewPr>
    <p:cSldViewPr>
      <p:cViewPr varScale="1">
        <p:scale>
          <a:sx n="73" d="100"/>
          <a:sy n="73" d="100"/>
        </p:scale>
        <p:origin x="-474" y="-90"/>
      </p:cViewPr>
      <p:guideLst>
        <p:guide orient="horz" pos="2160"/>
        <p:guide pos="383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2838" y="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Relationship Id="rId22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01114579-D02A-4B51-B5DF-8EC449F77AC7}" type="slidenum">
              <a:rPr/>
              <a:pPr rtl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2768126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/>
          </a:p>
        </p:txBody>
      </p:sp>
      <p:sp>
        <p:nvSpPr>
          <p:cNvPr id="5" name="Заполнитель заме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t>Щелкните, чтобы изменить стили текста образца слайда</a:t>
            </a:r>
          </a:p>
          <a:p>
            <a:pPr lvl="1" rtl="0"/>
            <a:r>
              <a:t>Второй уровень</a:t>
            </a:r>
          </a:p>
          <a:p>
            <a:pPr lvl="2" rtl="0"/>
            <a:r>
              <a:t>Третий уровень</a:t>
            </a:r>
          </a:p>
          <a:p>
            <a:pPr lvl="3" rtl="0"/>
            <a:r>
              <a:t>Четвертый уровень</a:t>
            </a:r>
          </a:p>
          <a:p>
            <a:pPr lvl="4" rtl="0"/>
            <a:r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C6074690-7256-4BB9-AC0F-97AEAE8CDEC2}" type="slidenum">
              <a:rPr/>
              <a:pPr rtl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427426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6792" y="1905003"/>
            <a:ext cx="9435241" cy="1625599"/>
          </a:xfrm>
        </p:spPr>
        <p:txBody>
          <a:bodyPr rtlCol="0">
            <a:normAutofit/>
          </a:bodyPr>
          <a:lstStyle>
            <a:lvl1pPr algn="ctr" rtl="0">
              <a:lnSpc>
                <a:spcPct val="90000"/>
              </a:lnSpc>
              <a:defRPr sz="480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82103" y="3657123"/>
            <a:ext cx="9429931" cy="991077"/>
          </a:xfrm>
        </p:spPr>
        <p:txBody>
          <a:bodyPr rtlCol="0">
            <a:normAutofit/>
          </a:bodyPr>
          <a:lstStyle>
            <a:lvl1pPr marL="0" indent="0" algn="ctr" rtl="0">
              <a:spcBef>
                <a:spcPts val="0"/>
              </a:spcBef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fld id="{DF28FB93-0A08-4E7D-8E63-9EFA29F1E093}" type="slidenum">
              <a:rPr/>
              <a:pPr rtl="0"/>
              <a:t>‹#›</a:t>
            </a:fld>
            <a:endParaRPr/>
          </a:p>
        </p:txBody>
      </p:sp>
      <p:grpSp>
        <p:nvGrpSpPr>
          <p:cNvPr id="7" name="Группа 6"/>
          <p:cNvGrpSpPr/>
          <p:nvPr/>
        </p:nvGrpSpPr>
        <p:grpSpPr>
          <a:xfrm>
            <a:off x="1218882" y="1600200"/>
            <a:ext cx="9739746" cy="73152"/>
            <a:chOff x="914400" y="1200150"/>
            <a:chExt cx="7306712" cy="54864"/>
          </a:xfrm>
        </p:grpSpPr>
        <p:sp>
          <p:nvSpPr>
            <p:cNvPr id="8" name="Овал 7"/>
            <p:cNvSpPr/>
            <p:nvPr/>
          </p:nvSpPr>
          <p:spPr>
            <a:xfrm>
              <a:off x="8166248" y="1200150"/>
              <a:ext cx="54864" cy="5486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/>
            </a:p>
          </p:txBody>
        </p:sp>
        <p:sp>
          <p:nvSpPr>
            <p:cNvPr id="9" name="Овал 8"/>
            <p:cNvSpPr/>
            <p:nvPr/>
          </p:nvSpPr>
          <p:spPr>
            <a:xfrm>
              <a:off x="914400" y="1200150"/>
              <a:ext cx="54864" cy="5486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/>
            </a:p>
          </p:txBody>
        </p:sp>
        <p:grpSp>
          <p:nvGrpSpPr>
            <p:cNvPr id="10" name="Группа 9"/>
            <p:cNvGrpSpPr/>
            <p:nvPr/>
          </p:nvGrpSpPr>
          <p:grpSpPr>
            <a:xfrm>
              <a:off x="1036847" y="1207626"/>
              <a:ext cx="7074290" cy="38998"/>
              <a:chOff x="2141408" y="1752956"/>
              <a:chExt cx="7315200" cy="38998"/>
            </a:xfrm>
            <a:solidFill>
              <a:schemeClr val="tx2"/>
            </a:solidFill>
          </p:grpSpPr>
          <p:cxnSp>
            <p:nvCxnSpPr>
              <p:cNvPr id="11" name="Прямая соединительная линия 10"/>
              <p:cNvCxnSpPr/>
              <p:nvPr/>
            </p:nvCxnSpPr>
            <p:spPr>
              <a:xfrm>
                <a:off x="2141408" y="1752956"/>
                <a:ext cx="7315200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2141408" y="1791954"/>
                <a:ext cx="7315200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" name="Группа 12"/>
          <p:cNvGrpSpPr/>
          <p:nvPr/>
        </p:nvGrpSpPr>
        <p:grpSpPr>
          <a:xfrm>
            <a:off x="1218882" y="4851400"/>
            <a:ext cx="9739746" cy="73152"/>
            <a:chOff x="914400" y="3638550"/>
            <a:chExt cx="7306712" cy="54864"/>
          </a:xfrm>
        </p:grpSpPr>
        <p:sp>
          <p:nvSpPr>
            <p:cNvPr id="14" name="Овал 13"/>
            <p:cNvSpPr/>
            <p:nvPr/>
          </p:nvSpPr>
          <p:spPr>
            <a:xfrm>
              <a:off x="8166248" y="3638550"/>
              <a:ext cx="54864" cy="5486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/>
            </a:p>
          </p:txBody>
        </p:sp>
        <p:sp>
          <p:nvSpPr>
            <p:cNvPr id="15" name="Овал 14"/>
            <p:cNvSpPr/>
            <p:nvPr/>
          </p:nvSpPr>
          <p:spPr>
            <a:xfrm>
              <a:off x="914400" y="3638550"/>
              <a:ext cx="54864" cy="5486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/>
            </a:p>
          </p:txBody>
        </p:sp>
        <p:grpSp>
          <p:nvGrpSpPr>
            <p:cNvPr id="16" name="Группа 15"/>
            <p:cNvGrpSpPr/>
            <p:nvPr/>
          </p:nvGrpSpPr>
          <p:grpSpPr>
            <a:xfrm>
              <a:off x="1036847" y="3646026"/>
              <a:ext cx="7074290" cy="38998"/>
              <a:chOff x="2141408" y="1752956"/>
              <a:chExt cx="7315200" cy="38998"/>
            </a:xfrm>
            <a:solidFill>
              <a:schemeClr val="tx2"/>
            </a:solidFill>
          </p:grpSpPr>
          <p:cxnSp>
            <p:nvCxnSpPr>
              <p:cNvPr id="17" name="Прямая соединительная линия 16"/>
              <p:cNvCxnSpPr/>
              <p:nvPr/>
            </p:nvCxnSpPr>
            <p:spPr>
              <a:xfrm>
                <a:off x="2141408" y="1752956"/>
                <a:ext cx="7315200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Прямая соединительная линия 17"/>
              <p:cNvCxnSpPr/>
              <p:nvPr/>
            </p:nvCxnSpPr>
            <p:spPr>
              <a:xfrm>
                <a:off x="2141408" y="1791954"/>
                <a:ext cx="7315200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xmlns="" val="17437643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 rtl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2232236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834563" y="434975"/>
            <a:ext cx="1168400" cy="5661025"/>
          </a:xfrm>
        </p:spPr>
        <p:txBody>
          <a:bodyPr vert="eaVert"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17613" y="434975"/>
            <a:ext cx="8413750" cy="5661025"/>
          </a:xfrm>
        </p:spPr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 rtl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20857005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 rtl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4990621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2030" y="990599"/>
            <a:ext cx="9344765" cy="2235203"/>
          </a:xfrm>
        </p:spPr>
        <p:txBody>
          <a:bodyPr rtlCol="0" anchor="b">
            <a:normAutofit/>
          </a:bodyPr>
          <a:lstStyle>
            <a:lvl1pPr algn="ctr" rtl="0">
              <a:lnSpc>
                <a:spcPct val="90000"/>
              </a:lnSpc>
              <a:defRPr sz="4800" b="0" cap="none" baseline="0"/>
            </a:lvl1pPr>
          </a:lstStyle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22030" y="3733800"/>
            <a:ext cx="9344765" cy="1219200"/>
          </a:xfrm>
        </p:spPr>
        <p:txBody>
          <a:bodyPr rtlCol="0" anchor="t"/>
          <a:lstStyle>
            <a:lvl1pPr marL="0" indent="0" algn="ctr" rtl="0">
              <a:spcBef>
                <a:spcPts val="0"/>
              </a:spcBef>
              <a:buNone/>
              <a:defRPr sz="2000" cap="all" baseline="0">
                <a:solidFill>
                  <a:schemeClr val="tx1"/>
                </a:solidFill>
              </a:defRPr>
            </a:lvl1pPr>
            <a:lvl2pPr marL="4572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 rtl="0"/>
              <a:t>‹#›</a:t>
            </a:fld>
            <a:endParaRPr/>
          </a:p>
        </p:txBody>
      </p:sp>
      <p:grpSp>
        <p:nvGrpSpPr>
          <p:cNvPr id="13" name="Группа 12"/>
          <p:cNvGrpSpPr/>
          <p:nvPr/>
        </p:nvGrpSpPr>
        <p:grpSpPr>
          <a:xfrm>
            <a:off x="3273781" y="3475736"/>
            <a:ext cx="5641265" cy="54864"/>
            <a:chOff x="2455975" y="2588441"/>
            <a:chExt cx="4232051" cy="41148"/>
          </a:xfrm>
        </p:grpSpPr>
        <p:sp>
          <p:nvSpPr>
            <p:cNvPr id="14" name="Овал 13"/>
            <p:cNvSpPr/>
            <p:nvPr/>
          </p:nvSpPr>
          <p:spPr>
            <a:xfrm>
              <a:off x="6642306" y="2588441"/>
              <a:ext cx="45720" cy="41148"/>
            </a:xfrm>
            <a:prstGeom prst="ellipse">
              <a:avLst/>
            </a:prstGeom>
            <a:solidFill>
              <a:schemeClr val="tx1"/>
            </a:solidFill>
            <a:ln w="26425" cap="flat" cmpd="sng" algn="ctr">
              <a:solidFill>
                <a:schemeClr val="tx1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5" name="Овал 14"/>
            <p:cNvSpPr/>
            <p:nvPr/>
          </p:nvSpPr>
          <p:spPr>
            <a:xfrm>
              <a:off x="2455975" y="2588441"/>
              <a:ext cx="45720" cy="41148"/>
            </a:xfrm>
            <a:prstGeom prst="ellipse">
              <a:avLst/>
            </a:prstGeom>
            <a:solidFill>
              <a:schemeClr val="tx1"/>
            </a:solidFill>
            <a:ln w="26425" cap="flat" cmpd="sng" algn="ctr">
              <a:solidFill>
                <a:schemeClr val="tx1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grpSp>
          <p:nvGrpSpPr>
            <p:cNvPr id="16" name="Группа 15"/>
            <p:cNvGrpSpPr/>
            <p:nvPr/>
          </p:nvGrpSpPr>
          <p:grpSpPr>
            <a:xfrm>
              <a:off x="2563229" y="2594391"/>
              <a:ext cx="4023360" cy="29249"/>
              <a:chOff x="2550323" y="3458731"/>
              <a:chExt cx="4023360" cy="38998"/>
            </a:xfrm>
          </p:grpSpPr>
          <p:cxnSp>
            <p:nvCxnSpPr>
              <p:cNvPr id="17" name="Прямая соединительная линия 16"/>
              <p:cNvCxnSpPr/>
              <p:nvPr/>
            </p:nvCxnSpPr>
            <p:spPr>
              <a:xfrm>
                <a:off x="2550323" y="3458731"/>
                <a:ext cx="4023360" cy="0"/>
              </a:xfrm>
              <a:prstGeom prst="line">
                <a:avLst/>
              </a:prstGeom>
              <a:noFill/>
              <a:ln w="12700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  <p:cxnSp>
            <p:nvCxnSpPr>
              <p:cNvPr id="18" name="Прямая соединительная линия 17"/>
              <p:cNvCxnSpPr/>
              <p:nvPr/>
            </p:nvCxnSpPr>
            <p:spPr>
              <a:xfrm>
                <a:off x="2550323" y="3497729"/>
                <a:ext cx="4023360" cy="0"/>
              </a:xfrm>
              <a:prstGeom prst="line">
                <a:avLst/>
              </a:prstGeom>
              <a:noFill/>
              <a:ln w="12700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</p:grpSp>
      </p:grpSp>
    </p:spTree>
    <p:extLst>
      <p:ext uri="{BB962C8B-B14F-4D97-AF65-F5344CB8AC3E}">
        <p14:creationId xmlns:p14="http://schemas.microsoft.com/office/powerpoint/2010/main" xmlns="" val="5526282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типа объек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18883" y="1803400"/>
            <a:ext cx="4773956" cy="42672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800"/>
            </a:lvl6pPr>
            <a:lvl7pPr algn="l" rtl="0">
              <a:defRPr sz="1800"/>
            </a:lvl7pPr>
            <a:lvl8pPr algn="l" rtl="0">
              <a:defRPr sz="1800"/>
            </a:lvl8pPr>
            <a:lvl9pPr algn="l" rtl="0">
              <a:defRPr sz="18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5986" y="1803400"/>
            <a:ext cx="4773956" cy="42672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800"/>
            </a:lvl6pPr>
            <a:lvl7pPr algn="l" rtl="0">
              <a:defRPr sz="1800"/>
            </a:lvl7pPr>
            <a:lvl8pPr algn="l" rtl="0">
              <a:defRPr sz="1800" baseline="0"/>
            </a:lvl8pPr>
            <a:lvl9pPr algn="l" rtl="0">
              <a:defRPr sz="1800" baseline="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 rtl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8607757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22945" y="1803400"/>
            <a:ext cx="4769806" cy="711200"/>
          </a:xfrm>
        </p:spPr>
        <p:txBody>
          <a:bodyPr rtlCol="0" anchor="ctr">
            <a:normAutofit/>
          </a:bodyPr>
          <a:lstStyle>
            <a:lvl1pPr marL="0" indent="0" algn="l" rtl="0">
              <a:lnSpc>
                <a:spcPct val="90000"/>
              </a:lnSpc>
              <a:spcBef>
                <a:spcPts val="0"/>
              </a:spcBef>
              <a:buNone/>
              <a:defRPr sz="20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218883" y="2514600"/>
            <a:ext cx="4773956" cy="3556000"/>
          </a:xfrm>
        </p:spPr>
        <p:txBody>
          <a:bodyPr rtlCol="0">
            <a:normAutofit/>
          </a:bodyPr>
          <a:lstStyle>
            <a:lvl1pPr algn="l" rtl="0">
              <a:spcBef>
                <a:spcPts val="1600"/>
              </a:spcBef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00049" y="1803400"/>
            <a:ext cx="4769806" cy="711200"/>
          </a:xfrm>
        </p:spPr>
        <p:txBody>
          <a:bodyPr rtlCol="0" anchor="ctr">
            <a:normAutofit/>
          </a:bodyPr>
          <a:lstStyle>
            <a:lvl1pPr marL="0" indent="0" algn="l" rtl="0">
              <a:lnSpc>
                <a:spcPct val="90000"/>
              </a:lnSpc>
              <a:spcBef>
                <a:spcPts val="0"/>
              </a:spcBef>
              <a:buNone/>
              <a:defRPr sz="20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5986" y="2514600"/>
            <a:ext cx="4773956" cy="3556000"/>
          </a:xfrm>
        </p:spPr>
        <p:txBody>
          <a:bodyPr rtlCol="0">
            <a:normAutofit/>
          </a:bodyPr>
          <a:lstStyle>
            <a:lvl1pPr algn="l" rtl="0">
              <a:spcBef>
                <a:spcPts val="1600"/>
              </a:spcBef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 rtl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425832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 rtl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15659345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 rtl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1212877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>
            <a:lvl1pPr algn="l" rtl="0">
              <a:defRPr sz="3200" b="0"/>
            </a:lvl1pPr>
          </a:lstStyle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8883" y="1803400"/>
            <a:ext cx="6602281" cy="4267201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 baseline="0"/>
            </a:lvl8pPr>
            <a:lvl9pPr algn="l" rtl="0">
              <a:defRPr sz="1600" baseline="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8125883" y="1803400"/>
            <a:ext cx="2844060" cy="4267201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20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 rtl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18586462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>
            <a:lvl1pPr algn="l" rtl="0">
              <a:defRPr sz="3200" b="0"/>
            </a:lvl1pPr>
          </a:lstStyle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8" name="Прямоугольник 7"/>
          <p:cNvSpPr/>
          <p:nvPr/>
        </p:nvSpPr>
        <p:spPr>
          <a:xfrm>
            <a:off x="1218883" y="1803400"/>
            <a:ext cx="6602280" cy="42672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idx="1"/>
          </p:nvPr>
        </p:nvSpPr>
        <p:spPr>
          <a:xfrm>
            <a:off x="1338739" y="1925320"/>
            <a:ext cx="6362567" cy="4023360"/>
          </a:xfrm>
          <a:solidFill>
            <a:schemeClr val="bg2"/>
          </a:solidFill>
        </p:spPr>
        <p:txBody>
          <a:bodyPr tIns="914400" rtlCol="0">
            <a:normAutofit/>
          </a:bodyPr>
          <a:lstStyle>
            <a:lvl1pPr marL="0" indent="0" algn="ctr" rtl="0">
              <a:buNone/>
              <a:defRPr sz="24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ru-RU" smtClean="0"/>
              <a:t>Вставка рисунка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25883" y="1803401"/>
            <a:ext cx="2844060" cy="41656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20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 rtl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24050573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1218882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sz="240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04721" y="301752"/>
            <a:ext cx="11579384" cy="6254496"/>
          </a:xfrm>
          <a:prstGeom prst="roundRect">
            <a:avLst>
              <a:gd name="adj" fmla="val 2341"/>
            </a:avLst>
          </a:prstGeom>
          <a:solidFill>
            <a:srgbClr val="FFFFFF"/>
          </a:solidFill>
          <a:ln>
            <a:noFill/>
          </a:ln>
          <a:effectLst>
            <a:innerShdw blurRad="508000">
              <a:srgbClr val="FFD14B">
                <a:alpha val="69804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8883" y="431800"/>
            <a:ext cx="9751060" cy="1168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t>Стиль образца заголовка</a:t>
            </a:r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218883" y="1803400"/>
            <a:ext cx="9751060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t>Щелкните, чтобы изменить стили текста образца слайда</a:t>
            </a:r>
          </a:p>
          <a:p>
            <a:pPr lvl="1" rtl="0"/>
            <a:r>
              <a:t>Второй уровень</a:t>
            </a:r>
          </a:p>
          <a:p>
            <a:pPr lvl="2" rtl="0"/>
            <a:r>
              <a:t>Третий уровень</a:t>
            </a:r>
          </a:p>
          <a:p>
            <a:pPr lvl="3" rtl="0"/>
            <a:r>
              <a:t>Четвертый уровень</a:t>
            </a:r>
          </a:p>
          <a:p>
            <a:pPr lvl="4" rtl="0"/>
            <a:r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218882" y="6172200"/>
            <a:ext cx="741487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836898" y="6172200"/>
            <a:ext cx="1218883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258928" y="6172200"/>
            <a:ext cx="711015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DF28FB93-0A08-4E7D-8E63-9EFA29F1E093}" type="slidenum">
              <a:rPr/>
              <a:pPr rtl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507221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6888" indent="-246888" algn="l" defTabSz="914400" rtl="0" eaLnBrk="1" latinLnBrk="0" hangingPunct="1">
        <a:lnSpc>
          <a:spcPct val="90000"/>
        </a:lnSpc>
        <a:spcBef>
          <a:spcPts val="1800"/>
        </a:spcBef>
        <a:buClr>
          <a:schemeClr val="tx1"/>
        </a:buClr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50392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52144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453896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55648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057400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359152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660904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12" Type="http://schemas.openxmlformats.org/officeDocument/2006/relationships/image" Target="../media/image1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png"/><Relationship Id="rId9" Type="http://schemas.openxmlformats.org/officeDocument/2006/relationships/image" Target="../media/image10.jpeg"/><Relationship Id="rId1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Скругленный прямоугольник 81"/>
          <p:cNvSpPr/>
          <p:nvPr/>
        </p:nvSpPr>
        <p:spPr>
          <a:xfrm>
            <a:off x="5961220" y="484741"/>
            <a:ext cx="4968552" cy="5904656"/>
          </a:xfrm>
          <a:prstGeom prst="roundRect">
            <a:avLst/>
          </a:prstGeom>
          <a:ln>
            <a:solidFill>
              <a:schemeClr val="tx2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74" name="Группа 73"/>
          <p:cNvGrpSpPr/>
          <p:nvPr/>
        </p:nvGrpSpPr>
        <p:grpSpPr>
          <a:xfrm>
            <a:off x="5971512" y="484741"/>
            <a:ext cx="6453971" cy="5904656"/>
            <a:chOff x="5949290" y="458416"/>
            <a:chExt cx="6453971" cy="5904656"/>
          </a:xfrm>
        </p:grpSpPr>
        <p:sp>
          <p:nvSpPr>
            <p:cNvPr id="75" name="Скругленный прямоугольник 74"/>
            <p:cNvSpPr/>
            <p:nvPr/>
          </p:nvSpPr>
          <p:spPr>
            <a:xfrm>
              <a:off x="5949290" y="458416"/>
              <a:ext cx="4968552" cy="5904656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tx2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76" name="Прямоугольник 75"/>
            <p:cNvSpPr/>
            <p:nvPr/>
          </p:nvSpPr>
          <p:spPr>
            <a:xfrm>
              <a:off x="6165314" y="611560"/>
              <a:ext cx="4536504" cy="18158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2. Почему Уральский танковый корпус назывался </a:t>
              </a:r>
              <a:r>
                <a:rPr lang="ru-RU" sz="2800" b="1" u="sng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добровольческим</a:t>
              </a:r>
              <a:r>
                <a:rPr lang="ru-RU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  <p:sp>
          <p:nvSpPr>
            <p:cNvPr id="77" name="Прямоугольник 76"/>
            <p:cNvSpPr/>
            <p:nvPr/>
          </p:nvSpPr>
          <p:spPr>
            <a:xfrm>
              <a:off x="6310436" y="2427442"/>
              <a:ext cx="6092825" cy="341632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just"/>
              <a:r>
                <a:rPr lang="ru-RU" sz="24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а)  Был создан</a:t>
              </a:r>
            </a:p>
            <a:p>
              <a:pPr algn="just"/>
              <a:r>
                <a:rPr lang="ru-RU" sz="24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на добровольные взносы </a:t>
              </a:r>
            </a:p>
            <a:p>
              <a:pPr algn="just"/>
              <a:r>
                <a:rPr lang="ru-RU" sz="24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жителей сверхурочным </a:t>
              </a:r>
            </a:p>
            <a:p>
              <a:pPr algn="just"/>
              <a:r>
                <a:rPr lang="ru-RU" sz="24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трудом во внерабочее время;</a:t>
              </a:r>
            </a:p>
            <a:p>
              <a:pPr algn="just"/>
              <a:endPara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/>
              <a:r>
                <a:rPr lang="ru-RU" sz="24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б)  был укомплектован </a:t>
              </a:r>
            </a:p>
            <a:p>
              <a:pPr algn="just"/>
              <a:r>
                <a:rPr lang="ru-RU" sz="24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Добровольцами;</a:t>
              </a:r>
            </a:p>
            <a:p>
              <a:pPr algn="just"/>
              <a:endPara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/>
              <a:r>
                <a:rPr lang="ru-RU" sz="24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в)  оба варианта верны.</a:t>
              </a:r>
            </a:p>
          </p:txBody>
        </p:sp>
      </p:grpSp>
      <p:grpSp>
        <p:nvGrpSpPr>
          <p:cNvPr id="52" name="Группа 51"/>
          <p:cNvGrpSpPr/>
          <p:nvPr/>
        </p:nvGrpSpPr>
        <p:grpSpPr>
          <a:xfrm>
            <a:off x="5971512" y="484741"/>
            <a:ext cx="4968552" cy="5904656"/>
            <a:chOff x="5949290" y="477480"/>
            <a:chExt cx="4968552" cy="5904656"/>
          </a:xfrm>
        </p:grpSpPr>
        <p:sp>
          <p:nvSpPr>
            <p:cNvPr id="53" name="Скругленный прямоугольник 52"/>
            <p:cNvSpPr/>
            <p:nvPr/>
          </p:nvSpPr>
          <p:spPr>
            <a:xfrm>
              <a:off x="5949290" y="477480"/>
              <a:ext cx="4968552" cy="5904656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tx2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4" name="Прямоугольник 53"/>
            <p:cNvSpPr/>
            <p:nvPr/>
          </p:nvSpPr>
          <p:spPr>
            <a:xfrm>
              <a:off x="6603773" y="620688"/>
              <a:ext cx="3659586" cy="224676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altLang="ru-RU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1. Перед </a:t>
              </a:r>
              <a:r>
                <a:rPr lang="ru-RU" altLang="ru-RU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вами три герба, принадлежащие областям</a:t>
              </a:r>
              <a:r>
                <a:rPr lang="ru-RU" altLang="ru-RU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</a:t>
              </a:r>
            </a:p>
            <a:p>
              <a:pPr algn="just"/>
              <a:r>
                <a:rPr lang="ru-RU" altLang="ru-RU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altLang="ru-RU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на территории которых формировался Уральский добровольческий танковый корпус.   </a:t>
              </a:r>
            </a:p>
            <a:p>
              <a:pPr algn="just"/>
              <a:r>
                <a:rPr lang="ru-RU" altLang="ru-RU" sz="2000" b="1" u="sng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Определите эти области.</a:t>
              </a:r>
              <a:endParaRPr lang="ru-RU" altLang="ru-RU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55" name="Picture 1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222778" y="2867457"/>
              <a:ext cx="1869709" cy="1657086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56" name="Picture 1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546496" y="4551191"/>
              <a:ext cx="1783282" cy="163450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57" name="Picture 18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929115" y="2867457"/>
              <a:ext cx="1661486" cy="163450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grpSp>
        <p:nvGrpSpPr>
          <p:cNvPr id="48" name="Группа 47"/>
          <p:cNvGrpSpPr/>
          <p:nvPr/>
        </p:nvGrpSpPr>
        <p:grpSpPr>
          <a:xfrm>
            <a:off x="5971512" y="484741"/>
            <a:ext cx="4968552" cy="5904656"/>
            <a:chOff x="5959792" y="458416"/>
            <a:chExt cx="4968552" cy="5904656"/>
          </a:xfrm>
        </p:grpSpPr>
        <p:sp>
          <p:nvSpPr>
            <p:cNvPr id="49" name="Скругленный прямоугольник 48"/>
            <p:cNvSpPr/>
            <p:nvPr/>
          </p:nvSpPr>
          <p:spPr>
            <a:xfrm>
              <a:off x="5959792" y="458416"/>
              <a:ext cx="4968552" cy="5904656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tx2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50" name="Рисунок 49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8889" t="12589" r="8889" b="16345"/>
            <a:stretch/>
          </p:blipFill>
          <p:spPr>
            <a:xfrm>
              <a:off x="7011149" y="588514"/>
              <a:ext cx="2906928" cy="377115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51" name="Прямоугольник 50"/>
            <p:cNvSpPr/>
            <p:nvPr/>
          </p:nvSpPr>
          <p:spPr>
            <a:xfrm>
              <a:off x="6402985" y="4430939"/>
              <a:ext cx="4082165" cy="17543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Наказ бойцам, командирам и политработникам Особого уральского добровольческого танкового корпуса имени Сталина</a:t>
              </a:r>
              <a:br>
                <a:rPr lang="ru-RU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от трудящихся Южного Урала, город Златоуст, 1943 год.</a:t>
              </a:r>
              <a:endParaRPr lang="ru-RU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1" name="Группа 40"/>
          <p:cNvGrpSpPr/>
          <p:nvPr/>
        </p:nvGrpSpPr>
        <p:grpSpPr>
          <a:xfrm>
            <a:off x="5971512" y="484741"/>
            <a:ext cx="4968552" cy="5904656"/>
            <a:chOff x="5959792" y="458416"/>
            <a:chExt cx="4968552" cy="5904656"/>
          </a:xfrm>
        </p:grpSpPr>
        <p:sp>
          <p:nvSpPr>
            <p:cNvPr id="42" name="Скругленный прямоугольник 41"/>
            <p:cNvSpPr/>
            <p:nvPr/>
          </p:nvSpPr>
          <p:spPr>
            <a:xfrm>
              <a:off x="5959792" y="458416"/>
              <a:ext cx="4968552" cy="5904656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tx2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43" name="Рисунок 4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487981" y="757604"/>
              <a:ext cx="3912174" cy="256815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44" name="Рисунок 43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3359" r="3800"/>
            <a:stretch/>
          </p:blipFill>
          <p:spPr>
            <a:xfrm>
              <a:off x="6454452" y="3624945"/>
              <a:ext cx="3960440" cy="2388851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grpSp>
        <p:nvGrpSpPr>
          <p:cNvPr id="34" name="Группа 33"/>
          <p:cNvGrpSpPr/>
          <p:nvPr/>
        </p:nvGrpSpPr>
        <p:grpSpPr>
          <a:xfrm>
            <a:off x="5971512" y="484741"/>
            <a:ext cx="4968552" cy="5904656"/>
            <a:chOff x="5959792" y="458416"/>
            <a:chExt cx="4968552" cy="5904656"/>
          </a:xfrm>
        </p:grpSpPr>
        <p:sp>
          <p:nvSpPr>
            <p:cNvPr id="35" name="Скругленный прямоугольник 34"/>
            <p:cNvSpPr/>
            <p:nvPr/>
          </p:nvSpPr>
          <p:spPr>
            <a:xfrm>
              <a:off x="5959792" y="458416"/>
              <a:ext cx="4968552" cy="5904656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tx2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6221557" y="4678268"/>
              <a:ext cx="439248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40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197-й танковый полк</a:t>
              </a:r>
              <a:endPara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37" name="Рисунок 36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0052" r="12974"/>
            <a:stretch/>
          </p:blipFill>
          <p:spPr>
            <a:xfrm>
              <a:off x="6211284" y="725242"/>
              <a:ext cx="4556983" cy="3591661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grpSp>
        <p:nvGrpSpPr>
          <p:cNvPr id="27" name="Группа 26"/>
          <p:cNvGrpSpPr/>
          <p:nvPr/>
        </p:nvGrpSpPr>
        <p:grpSpPr>
          <a:xfrm>
            <a:off x="5956919" y="484741"/>
            <a:ext cx="4968552" cy="5904656"/>
            <a:chOff x="5959792" y="458416"/>
            <a:chExt cx="4968552" cy="5904656"/>
          </a:xfrm>
        </p:grpSpPr>
        <p:sp>
          <p:nvSpPr>
            <p:cNvPr id="28" name="Скругленный прямоугольник 27"/>
            <p:cNvSpPr/>
            <p:nvPr/>
          </p:nvSpPr>
          <p:spPr>
            <a:xfrm>
              <a:off x="5959792" y="458416"/>
              <a:ext cx="4968552" cy="5904656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tx2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29" name="Рисунок 28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215006" y="844228"/>
              <a:ext cx="4458124" cy="314855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30" name="TextBox 29"/>
            <p:cNvSpPr txBox="1"/>
            <p:nvPr/>
          </p:nvSpPr>
          <p:spPr>
            <a:xfrm>
              <a:off x="6626030" y="4047920"/>
              <a:ext cx="3623822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Заявление </a:t>
              </a:r>
              <a:r>
                <a:rPr lang="ru-RU" sz="24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добровольца</a:t>
              </a:r>
              <a:r>
                <a:rPr lang="ru-RU" sz="24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 </a:t>
              </a:r>
              <a:endPara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ru-RU" sz="24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В.И Игнатьевой</a:t>
              </a:r>
            </a:p>
            <a:p>
              <a:pPr algn="ctr"/>
              <a:r>
                <a:rPr lang="ru-RU" sz="24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из </a:t>
              </a:r>
              <a:r>
                <a:rPr lang="ru-RU" sz="24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города</a:t>
              </a:r>
            </a:p>
            <a:p>
              <a:pPr algn="ctr"/>
              <a:r>
                <a:rPr lang="ru-RU" sz="24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Нижний Тагил, 1943 год.</a:t>
              </a: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5956919" y="484741"/>
            <a:ext cx="4968552" cy="5904656"/>
            <a:chOff x="5959792" y="458416"/>
            <a:chExt cx="4968552" cy="5904656"/>
          </a:xfrm>
        </p:grpSpPr>
        <p:sp>
          <p:nvSpPr>
            <p:cNvPr id="21" name="Скругленный прямоугольник 20"/>
            <p:cNvSpPr/>
            <p:nvPr/>
          </p:nvSpPr>
          <p:spPr>
            <a:xfrm>
              <a:off x="5959792" y="458416"/>
              <a:ext cx="4968552" cy="5904656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tx2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177822" y="786448"/>
              <a:ext cx="4532491" cy="2509867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23" name="Прямоугольник 22"/>
            <p:cNvSpPr/>
            <p:nvPr/>
          </p:nvSpPr>
          <p:spPr>
            <a:xfrm>
              <a:off x="6043460" y="3440375"/>
              <a:ext cx="4801214" cy="258532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b="1" i="1" dirty="0">
                  <a:solidFill>
                    <a:schemeClr val="accent4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Организаторы создания Уральского добровольческого танкового корпуса:</a:t>
              </a:r>
              <a:br>
                <a:rPr lang="ru-RU" b="1" i="1" dirty="0">
                  <a:solidFill>
                    <a:schemeClr val="accent4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b="1" i="1" dirty="0">
                  <a:solidFill>
                    <a:schemeClr val="accent4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секретарь Свердловского </a:t>
              </a:r>
              <a:r>
                <a:rPr lang="ru-RU" b="1" i="1" dirty="0" smtClean="0">
                  <a:solidFill>
                    <a:schemeClr val="accent4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обкома</a:t>
              </a:r>
              <a:r>
                <a:rPr lang="ru-RU" b="1" i="1" dirty="0">
                  <a:solidFill>
                    <a:schemeClr val="accent4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 В. М. Андрианов (в центре</a:t>
              </a:r>
              <a:r>
                <a:rPr lang="ru-RU" b="1" i="1" dirty="0" smtClean="0">
                  <a:solidFill>
                    <a:schemeClr val="accent4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),</a:t>
              </a:r>
            </a:p>
            <a:p>
              <a:pPr algn="ctr"/>
              <a:r>
                <a:rPr lang="ru-RU" b="1" i="1" dirty="0" smtClean="0">
                  <a:solidFill>
                    <a:schemeClr val="accent4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b="1" i="1" dirty="0">
                  <a:solidFill>
                    <a:schemeClr val="accent4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генерал-лейтенант танковых войск Г. С. Родин (слева)</a:t>
              </a:r>
              <a:br>
                <a:rPr lang="ru-RU" b="1" i="1" dirty="0">
                  <a:solidFill>
                    <a:schemeClr val="accent4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b="1" i="1" dirty="0">
                  <a:solidFill>
                    <a:schemeClr val="accent4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и командующий войсками </a:t>
              </a:r>
              <a:r>
                <a:rPr lang="ru-RU" b="1" i="1" dirty="0" err="1" smtClean="0">
                  <a:solidFill>
                    <a:schemeClr val="accent4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УрВО</a:t>
              </a:r>
              <a:endParaRPr lang="ru-RU" b="1" i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ru-RU" b="1" i="1" dirty="0" smtClean="0">
                  <a:solidFill>
                    <a:schemeClr val="accent4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b="1" i="1" dirty="0">
                  <a:solidFill>
                    <a:schemeClr val="accent4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генерал-лейтенант А. В. Катков (справа), 1943 год.</a:t>
              </a:r>
              <a:endParaRPr lang="ru-RU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5956919" y="484741"/>
            <a:ext cx="4968552" cy="5904656"/>
            <a:chOff x="5959792" y="458416"/>
            <a:chExt cx="4968552" cy="5904656"/>
          </a:xfrm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5959792" y="458416"/>
              <a:ext cx="4968552" cy="5904656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tx2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12" name="Рисунок 11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3627" t="5096" r="4138" b="5924"/>
            <a:stretch/>
          </p:blipFill>
          <p:spPr>
            <a:xfrm>
              <a:off x="6626141" y="790934"/>
              <a:ext cx="3661439" cy="249289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549652" y="3641991"/>
              <a:ext cx="3814418" cy="2269579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sp>
        <p:nvSpPr>
          <p:cNvPr id="4" name="Скругленный прямоугольник 3"/>
          <p:cNvSpPr/>
          <p:nvPr/>
        </p:nvSpPr>
        <p:spPr>
          <a:xfrm>
            <a:off x="988978" y="484741"/>
            <a:ext cx="4968552" cy="5904656"/>
          </a:xfrm>
          <a:prstGeom prst="roundRect">
            <a:avLst/>
          </a:prstGeom>
          <a:ln>
            <a:solidFill>
              <a:schemeClr val="tx2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Группа 8"/>
          <p:cNvGrpSpPr/>
          <p:nvPr/>
        </p:nvGrpSpPr>
        <p:grpSpPr>
          <a:xfrm>
            <a:off x="5956919" y="484741"/>
            <a:ext cx="4968552" cy="5904656"/>
            <a:chOff x="5950396" y="458416"/>
            <a:chExt cx="4968552" cy="5904656"/>
          </a:xfrm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5950396" y="458416"/>
              <a:ext cx="4968552" cy="5904656"/>
            </a:xfrm>
            <a:prstGeom prst="roundRect">
              <a:avLst/>
            </a:prstGeom>
            <a:ln>
              <a:solidFill>
                <a:schemeClr val="tx2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045800" y="704180"/>
              <a:ext cx="277774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МАОУ СОШ № 10</a:t>
              </a:r>
              <a:endPara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952211" y="4722626"/>
              <a:ext cx="29478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Уральский добровольческий танковый корпус</a:t>
              </a:r>
              <a:endPara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285837" y="1611260"/>
              <a:ext cx="4381149" cy="2734462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</p:pic>
      </p:grpSp>
      <p:grpSp>
        <p:nvGrpSpPr>
          <p:cNvPr id="14" name="Группа 13"/>
          <p:cNvGrpSpPr/>
          <p:nvPr/>
        </p:nvGrpSpPr>
        <p:grpSpPr>
          <a:xfrm>
            <a:off x="988978" y="484741"/>
            <a:ext cx="5040560" cy="5904656"/>
            <a:chOff x="981844" y="458416"/>
            <a:chExt cx="5040560" cy="5904656"/>
          </a:xfrm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981844" y="458416"/>
              <a:ext cx="4968552" cy="5904656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tx2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204395" y="1149695"/>
              <a:ext cx="4818009" cy="4558611"/>
            </a:xfrm>
            <a:prstGeom prst="rect">
              <a:avLst/>
            </a:prstGeom>
            <a:noFill/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chemeClr val="accent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Уральский </a:t>
              </a:r>
              <a:r>
                <a:rPr lang="ru-RU" sz="2800" dirty="0">
                  <a:solidFill>
                    <a:schemeClr val="accent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добровольческий танковый </a:t>
              </a:r>
              <a:r>
                <a:rPr lang="ru-RU" sz="2800" dirty="0" smtClean="0">
                  <a:solidFill>
                    <a:schemeClr val="accent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корпус</a:t>
              </a:r>
              <a:r>
                <a:rPr lang="ru-RU" sz="2800" dirty="0">
                  <a:solidFill>
                    <a:schemeClr val="accent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 был сформирован в 1943 </a:t>
              </a:r>
              <a:r>
                <a:rPr lang="ru-RU" sz="2800" dirty="0" smtClean="0">
                  <a:solidFill>
                    <a:schemeClr val="accent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году. </a:t>
              </a:r>
            </a:p>
            <a:p>
              <a:r>
                <a:rPr lang="ru-RU" sz="2800" dirty="0" smtClean="0">
                  <a:solidFill>
                    <a:schemeClr val="accent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Он был </a:t>
              </a:r>
              <a:r>
                <a:rPr lang="ru-RU" sz="2800" dirty="0">
                  <a:solidFill>
                    <a:schemeClr val="accent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оснащён оружием </a:t>
              </a:r>
              <a:endParaRPr lang="ru-RU" sz="28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ru-RU" sz="2800" dirty="0" smtClean="0">
                  <a:solidFill>
                    <a:schemeClr val="accent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и </a:t>
              </a:r>
              <a:r>
                <a:rPr lang="ru-RU" sz="2800" dirty="0">
                  <a:solidFill>
                    <a:schemeClr val="accent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техникой, изготовленными трудящимися </a:t>
              </a:r>
              <a:r>
                <a:rPr lang="ru-RU" sz="2800" dirty="0" smtClean="0">
                  <a:solidFill>
                    <a:schemeClr val="accent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Свердловской,</a:t>
              </a:r>
              <a:r>
                <a:rPr lang="ru-RU" sz="2800" dirty="0">
                  <a:solidFill>
                    <a:schemeClr val="accent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 Ч</a:t>
              </a:r>
              <a:r>
                <a:rPr lang="ru-RU" sz="2800" dirty="0" smtClean="0">
                  <a:solidFill>
                    <a:schemeClr val="accent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елябинской</a:t>
              </a:r>
              <a:r>
                <a:rPr lang="ru-RU" sz="2800" dirty="0">
                  <a:solidFill>
                    <a:schemeClr val="accent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 и </a:t>
              </a:r>
              <a:r>
                <a:rPr lang="ru-RU" sz="2800" dirty="0" err="1" smtClean="0">
                  <a:solidFill>
                    <a:schemeClr val="accent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Молотовской</a:t>
              </a:r>
              <a:r>
                <a:rPr lang="ru-RU" sz="2800" dirty="0" smtClean="0">
                  <a:solidFill>
                    <a:schemeClr val="accent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800" dirty="0">
                  <a:solidFill>
                    <a:schemeClr val="accent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областей безвозмездным трудом сверх </a:t>
              </a:r>
              <a:r>
                <a:rPr lang="ru-RU" sz="2800" dirty="0" smtClean="0">
                  <a:solidFill>
                    <a:schemeClr val="accent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плана</a:t>
              </a:r>
            </a:p>
            <a:p>
              <a:r>
                <a:rPr lang="ru-RU" sz="2800" dirty="0" smtClean="0">
                  <a:solidFill>
                    <a:schemeClr val="accent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800" dirty="0">
                  <a:solidFill>
                    <a:schemeClr val="accent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и на добровольные взносы</a:t>
              </a:r>
              <a:r>
                <a:rPr lang="ru-RU" sz="2800" dirty="0" smtClean="0">
                  <a:solidFill>
                    <a:schemeClr val="accent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ru-RU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988978" y="484741"/>
            <a:ext cx="4968552" cy="5904656"/>
            <a:chOff x="981844" y="458416"/>
            <a:chExt cx="4968552" cy="5904656"/>
          </a:xfrm>
        </p:grpSpPr>
        <p:sp>
          <p:nvSpPr>
            <p:cNvPr id="18" name="Скругленный прямоугольник 17"/>
            <p:cNvSpPr/>
            <p:nvPr/>
          </p:nvSpPr>
          <p:spPr>
            <a:xfrm>
              <a:off x="981844" y="458416"/>
              <a:ext cx="4968552" cy="5904656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tx2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328898" y="509601"/>
              <a:ext cx="4433149" cy="5632311"/>
            </a:xfrm>
            <a:prstGeom prst="rect">
              <a:avLst/>
            </a:prstGeom>
            <a:noFill/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История </a:t>
              </a:r>
              <a:r>
                <a:rPr lang="ru-RU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создания</a:t>
              </a:r>
              <a:endParaRPr lang="en-US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</a:t>
              </a:r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16 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января 1943 года была опубликована заметка «Танковый корпус сверх плана</a:t>
              </a:r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»,</a:t>
              </a:r>
            </a:p>
            <a:p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 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которой рассказывалось об инициативе коллективов </a:t>
              </a:r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танкостроителей 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изготовить в первом квартале 1943 года сверх плана столько танков и самоходных орудий, сколько необходимо для оснащения танкового </a:t>
              </a:r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корпуса</a:t>
              </a:r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На 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имя Председателя Государственного Комитета </a:t>
              </a:r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Обороны</a:t>
              </a:r>
            </a:p>
            <a:p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было 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направлено письмо, в котором уральские рабочие просили разрешения сформировать особый уральский добровольческий танковый корпус имени товарища Сталина. 24 февраля 1943 года из Москвы пришла ответная телеграмма: </a:t>
              </a:r>
              <a:r>
                <a:rPr lang="ru-RU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«Ваше предложение о формировании особого добровольческого Уральского танкового корпуса одобряем и приветствуем. И. Сталин».</a:t>
              </a:r>
              <a:endParaRPr lang="ru-RU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988978" y="484741"/>
            <a:ext cx="4968552" cy="5904656"/>
            <a:chOff x="981844" y="458416"/>
            <a:chExt cx="4968552" cy="5904656"/>
          </a:xfrm>
        </p:grpSpPr>
        <p:sp>
          <p:nvSpPr>
            <p:cNvPr id="25" name="Скругленный прямоугольник 24"/>
            <p:cNvSpPr/>
            <p:nvPr/>
          </p:nvSpPr>
          <p:spPr>
            <a:xfrm>
              <a:off x="981844" y="458416"/>
              <a:ext cx="4968552" cy="5904656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tx2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109063" y="801481"/>
              <a:ext cx="4791799" cy="5262979"/>
            </a:xfrm>
            <a:prstGeom prst="rect">
              <a:avLst/>
            </a:prstGeom>
            <a:noFill/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Добровольно </a:t>
              </a:r>
              <a:r>
                <a:rPr lang="ru-RU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было </a:t>
              </a:r>
              <a:r>
                <a:rPr lang="ru-RU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подано 110 </a:t>
              </a:r>
              <a:r>
                <a:rPr lang="ru-RU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тысяч </a:t>
              </a:r>
              <a:r>
                <a:rPr lang="ru-RU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заявлений, </a:t>
              </a:r>
            </a:p>
            <a:p>
              <a:r>
                <a:rPr lang="ru-RU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что в </a:t>
              </a:r>
              <a:r>
                <a:rPr lang="ru-RU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12 раз больше</a:t>
              </a:r>
              <a:r>
                <a:rPr lang="ru-RU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</a:t>
              </a:r>
            </a:p>
            <a:p>
              <a:r>
                <a:rPr lang="ru-RU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чем требовалось </a:t>
              </a:r>
              <a:r>
                <a:rPr lang="ru-RU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для укомплектования корпуса, из них было отобрано 9 660 человек. Среди добровольцев </a:t>
              </a:r>
            </a:p>
            <a:p>
              <a:r>
                <a:rPr lang="ru-RU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было много квалифицированных </a:t>
              </a:r>
              <a:r>
                <a:rPr lang="ru-RU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рабочих, специалистов, командиров производства, активных коммунистов и комсомольцев. </a:t>
              </a:r>
              <a:endParaRPr lang="ru-RU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1" name="Группа 30"/>
          <p:cNvGrpSpPr/>
          <p:nvPr/>
        </p:nvGrpSpPr>
        <p:grpSpPr>
          <a:xfrm>
            <a:off x="988978" y="484741"/>
            <a:ext cx="4968552" cy="5904656"/>
            <a:chOff x="981844" y="458416"/>
            <a:chExt cx="4968552" cy="5904656"/>
          </a:xfrm>
        </p:grpSpPr>
        <p:sp>
          <p:nvSpPr>
            <p:cNvPr id="32" name="Скругленный прямоугольник 31"/>
            <p:cNvSpPr/>
            <p:nvPr/>
          </p:nvSpPr>
          <p:spPr>
            <a:xfrm>
              <a:off x="981844" y="458416"/>
              <a:ext cx="4968552" cy="5904656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tx2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115704" y="646534"/>
              <a:ext cx="4791799" cy="5139869"/>
            </a:xfrm>
            <a:prstGeom prst="rect">
              <a:avLst/>
            </a:prstGeom>
            <a:noFill/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</a:t>
              </a:r>
              <a:r>
                <a: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На территории Свердловской области </a:t>
              </a:r>
              <a:r>
                <a:rPr lang="ru-RU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 </a:t>
              </a:r>
              <a:r>
                <a: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городе </a:t>
              </a:r>
              <a:r>
                <a:rPr lang="ru-RU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Свердловск формировались</a:t>
              </a:r>
            </a:p>
            <a:p>
              <a:r>
                <a:rPr lang="ru-RU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197-я </a:t>
              </a:r>
              <a:r>
                <a: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танковая бригада, 88-й отдельный разведывательный мотоциклетный батальон, 565-й медико-санитарный взвод; в городе Нижний Тагил – 1621-й самоходно-артиллерийский полк</a:t>
              </a:r>
              <a:r>
                <a:rPr lang="ru-RU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</a:t>
              </a:r>
            </a:p>
            <a:p>
              <a:r>
                <a:rPr lang="ru-RU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248-й </a:t>
              </a:r>
              <a:r>
                <a: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дивизион реактивных миномётов («катюш»); в городе Алапаевск – 390-й батальон связи. Посёлок Дегтярск стал местом формирования частей 30-й мотострелковой бригады: управления бригады, 1-го батальона, разведывательной роты, роты управления, миномётного взвода и медико-санитарного взвода.</a:t>
              </a:r>
              <a:endParaRPr lang="ru-RU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8" name="Группа 37"/>
          <p:cNvGrpSpPr/>
          <p:nvPr/>
        </p:nvGrpSpPr>
        <p:grpSpPr>
          <a:xfrm>
            <a:off x="988978" y="484741"/>
            <a:ext cx="4968552" cy="5904656"/>
            <a:chOff x="1078599" y="582196"/>
            <a:chExt cx="4968552" cy="5904656"/>
          </a:xfrm>
        </p:grpSpPr>
        <p:sp>
          <p:nvSpPr>
            <p:cNvPr id="39" name="Скругленный прямоугольник 38"/>
            <p:cNvSpPr/>
            <p:nvPr/>
          </p:nvSpPr>
          <p:spPr>
            <a:xfrm>
              <a:off x="1078599" y="582196"/>
              <a:ext cx="4968552" cy="5904656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tx2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1305216" y="1028176"/>
              <a:ext cx="4650704" cy="4893647"/>
            </a:xfrm>
            <a:prstGeom prst="rect">
              <a:avLst/>
            </a:prstGeom>
            <a:noFill/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ru-RU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Руду добывали </a:t>
              </a:r>
              <a:r>
                <a: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на горе </a:t>
              </a:r>
              <a:endPara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ru-RU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Высокой </a:t>
              </a:r>
              <a:r>
                <a: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и горе Благодать. Металл для танков выплавили и прокатали сталевары, доменщики Свердловска, Нижнего Тагила, Серова, Первоуральска, Алапаевска, Кушвы. </a:t>
              </a:r>
              <a:endPara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ru-RU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Редкие </a:t>
              </a:r>
              <a:r>
                <a: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уральские металлы сделали броню неуязвимой. Трудящиеся Красноуральска, Кировграда, Ревды, Каменска-Уральского снабдили медью и алюминием. </a:t>
              </a:r>
              <a:endParaRPr lang="ru-RU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5" name="Группа 44"/>
          <p:cNvGrpSpPr/>
          <p:nvPr/>
        </p:nvGrpSpPr>
        <p:grpSpPr>
          <a:xfrm>
            <a:off x="988978" y="484741"/>
            <a:ext cx="4968552" cy="5904656"/>
            <a:chOff x="980738" y="458416"/>
            <a:chExt cx="4968552" cy="5904656"/>
          </a:xfrm>
        </p:grpSpPr>
        <p:sp>
          <p:nvSpPr>
            <p:cNvPr id="46" name="Скругленный прямоугольник 45"/>
            <p:cNvSpPr/>
            <p:nvPr/>
          </p:nvSpPr>
          <p:spPr>
            <a:xfrm>
              <a:off x="980738" y="458416"/>
              <a:ext cx="4968552" cy="5904656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tx2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1139662" y="566151"/>
              <a:ext cx="4650704" cy="5724644"/>
            </a:xfrm>
            <a:prstGeom prst="rect">
              <a:avLst/>
            </a:prstGeom>
            <a:noFill/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ru-RU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</a:t>
              </a:r>
              <a:r>
                <a:rPr lang="ru-RU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«Родные наши сыны и братья, отцы и мужья!.. Провожая вас на битву с лютым врагом нашей Родины, хотим напутствовать вас своим наказом. Примите его как боевое знамя и с честью пронесите сквозь огонь суровых битв, как волю людей родного Урала… На свои средства снарядили мы добровольческий танковый корпус, своими руками любовно и заботливо ковали мы для вас оружие. Дни и ночи работали мы над ним. В этом оружии – наши заветные и горячие думы о светлом часе нашей полной победы, в нем – наша твёрдая</a:t>
              </a:r>
              <a:r>
                <a:rPr lang="ru-RU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</a:t>
              </a:r>
            </a:p>
            <a:p>
              <a:r>
                <a:rPr lang="ru-RU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как </a:t>
              </a:r>
              <a:r>
                <a:rPr lang="ru-RU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Урал-камень, воля: сокрушить и истребить фашистского зверя. В горячие бои несите с собой эту нашу волю. Помните наш наказ. В нём – наша родительская любовь и суровый приказ, супружеское напутствие и наша клятва… Ждём вас с победой!»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ru-RU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8" name="Группа 57"/>
          <p:cNvGrpSpPr/>
          <p:nvPr/>
        </p:nvGrpSpPr>
        <p:grpSpPr>
          <a:xfrm>
            <a:off x="988978" y="484741"/>
            <a:ext cx="4968552" cy="5904656"/>
            <a:chOff x="980738" y="448920"/>
            <a:chExt cx="4968552" cy="5904656"/>
          </a:xfrm>
        </p:grpSpPr>
        <p:sp>
          <p:nvSpPr>
            <p:cNvPr id="59" name="Скругленный прямоугольник 58"/>
            <p:cNvSpPr/>
            <p:nvPr/>
          </p:nvSpPr>
          <p:spPr>
            <a:xfrm>
              <a:off x="980738" y="448920"/>
              <a:ext cx="4968552" cy="5904656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tx2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60" name="Picture 1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296176" y="734191"/>
              <a:ext cx="1869709" cy="1657086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61" name="Picture 18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721519" y="713974"/>
              <a:ext cx="1661486" cy="163450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62" name="Picture 1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532579" y="3287444"/>
              <a:ext cx="1783282" cy="163450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63" name="Прямоугольник 62"/>
            <p:cNvSpPr/>
            <p:nvPr/>
          </p:nvSpPr>
          <p:spPr>
            <a:xfrm>
              <a:off x="1338126" y="2423809"/>
              <a:ext cx="178580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altLang="ru-RU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Свердловская область</a:t>
              </a:r>
            </a:p>
          </p:txBody>
        </p:sp>
        <p:sp>
          <p:nvSpPr>
            <p:cNvPr id="64" name="Прямоугольник 63"/>
            <p:cNvSpPr/>
            <p:nvPr/>
          </p:nvSpPr>
          <p:spPr>
            <a:xfrm>
              <a:off x="2231030" y="4991430"/>
              <a:ext cx="243531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altLang="ru-RU" b="1" dirty="0" smtClean="0"/>
                <a:t>Челябинская область</a:t>
              </a:r>
              <a:endParaRPr lang="ru-RU" altLang="ru-RU" b="1" dirty="0"/>
            </a:p>
          </p:txBody>
        </p:sp>
        <p:sp>
          <p:nvSpPr>
            <p:cNvPr id="65" name="Прямоугольник 64"/>
            <p:cNvSpPr/>
            <p:nvPr/>
          </p:nvSpPr>
          <p:spPr>
            <a:xfrm>
              <a:off x="3517762" y="2364114"/>
              <a:ext cx="2068999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altLang="ru-RU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Пермский край (</a:t>
              </a:r>
              <a:r>
                <a:rPr lang="ru-RU" altLang="ru-RU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Молотовская</a:t>
              </a:r>
              <a:r>
                <a:rPr lang="ru-RU" altLang="ru-RU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область)</a:t>
              </a:r>
            </a:p>
          </p:txBody>
        </p:sp>
      </p:grpSp>
      <p:grpSp>
        <p:nvGrpSpPr>
          <p:cNvPr id="78" name="Группа 77"/>
          <p:cNvGrpSpPr/>
          <p:nvPr/>
        </p:nvGrpSpPr>
        <p:grpSpPr>
          <a:xfrm>
            <a:off x="988978" y="484741"/>
            <a:ext cx="4968552" cy="5904656"/>
            <a:chOff x="980738" y="458416"/>
            <a:chExt cx="4968552" cy="5904656"/>
          </a:xfrm>
        </p:grpSpPr>
        <p:sp>
          <p:nvSpPr>
            <p:cNvPr id="79" name="Скругленный прямоугольник 78"/>
            <p:cNvSpPr/>
            <p:nvPr/>
          </p:nvSpPr>
          <p:spPr>
            <a:xfrm>
              <a:off x="980738" y="458416"/>
              <a:ext cx="4968552" cy="5904656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tx2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80" name="Заголовок 4"/>
            <p:cNvSpPr txBox="1">
              <a:spLocks/>
            </p:cNvSpPr>
            <p:nvPr/>
          </p:nvSpPr>
          <p:spPr>
            <a:xfrm>
              <a:off x="1319748" y="4170462"/>
              <a:ext cx="4391381" cy="116125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2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ru-RU" b="1" u="sng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ОТВЕТ.</a:t>
              </a:r>
              <a:r>
                <a:rPr lang="ru-RU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Оба варианта верны</a:t>
              </a:r>
              <a:endParaRPr lang="ru-RU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81" name="Picture 2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1298382" y="933957"/>
              <a:ext cx="4514800" cy="3114160"/>
            </a:xfrm>
            <a:prstGeom prst="snip2Diag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pic>
      </p:grpSp>
      <p:grpSp>
        <p:nvGrpSpPr>
          <p:cNvPr id="83" name="Группа 82"/>
          <p:cNvGrpSpPr/>
          <p:nvPr/>
        </p:nvGrpSpPr>
        <p:grpSpPr>
          <a:xfrm>
            <a:off x="988978" y="484741"/>
            <a:ext cx="4968552" cy="5904656"/>
            <a:chOff x="981844" y="458416"/>
            <a:chExt cx="4968552" cy="5904656"/>
          </a:xfrm>
        </p:grpSpPr>
        <p:sp>
          <p:nvSpPr>
            <p:cNvPr id="84" name="Скругленный прямоугольник 83"/>
            <p:cNvSpPr/>
            <p:nvPr/>
          </p:nvSpPr>
          <p:spPr>
            <a:xfrm>
              <a:off x="981844" y="458416"/>
              <a:ext cx="4968552" cy="5904656"/>
            </a:xfrm>
            <a:prstGeom prst="roundRect">
              <a:avLst/>
            </a:prstGeom>
            <a:ln>
              <a:solidFill>
                <a:schemeClr val="tx2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1398759" y="2924944"/>
              <a:ext cx="4134722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Редактор</a:t>
              </a:r>
              <a:r>
                <a:rPr lang="en-US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r>
                <a:rPr lang="ru-RU" sz="24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Казаков Владислав</a:t>
              </a:r>
            </a:p>
            <a:p>
              <a:pPr algn="ctr"/>
              <a:r>
                <a:rPr lang="ru-RU" sz="24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Книга </a:t>
              </a:r>
              <a:r>
                <a:rPr lang="ru-RU" sz="24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издана</a:t>
              </a:r>
            </a:p>
            <a:p>
              <a:pPr algn="ctr"/>
              <a:r>
                <a:rPr lang="ru-RU" sz="24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 ноябре </a:t>
              </a:r>
              <a:r>
                <a:rPr lang="ru-RU" sz="24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2020 года</a:t>
              </a:r>
              <a:endPara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6525688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"/>
                            </p:stCondLst>
                            <p:childTnLst>
                              <p:par>
                                <p:cTn id="124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500"/>
                            </p:stCondLst>
                            <p:childTnLst>
                              <p:par>
                                <p:cTn id="14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500"/>
                            </p:stCondLst>
                            <p:childTnLst>
                              <p:par>
                                <p:cTn id="156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6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500"/>
                            </p:stCondLst>
                            <p:childTnLst>
                              <p:par>
                                <p:cTn id="17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78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9" fill="hold">
                      <p:stCondLst>
                        <p:cond delay="0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2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500"/>
                            </p:stCondLst>
                            <p:childTnLst>
                              <p:par>
                                <p:cTn id="18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94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5" fill="hold">
                      <p:stCondLst>
                        <p:cond delay="0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500"/>
                            </p:stCondLst>
                            <p:childTnLst>
                              <p:par>
                                <p:cTn id="20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210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1" fill="hold">
                      <p:stCondLst>
                        <p:cond delay="0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4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500"/>
                            </p:stCondLst>
                            <p:childTnLst>
                              <p:par>
                                <p:cTn id="220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226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7" fill="hold">
                      <p:stCondLst>
                        <p:cond delay="0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0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500"/>
                            </p:stCondLst>
                            <p:childTnLst>
                              <p:par>
                                <p:cTn id="2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242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3" fill="hold">
                      <p:stCondLst>
                        <p:cond delay="0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6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500"/>
                            </p:stCondLst>
                            <p:childTnLst>
                              <p:par>
                                <p:cTn id="25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258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9" fill="hold">
                      <p:stCondLst>
                        <p:cond delay="0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2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500"/>
                            </p:stCondLst>
                            <p:childTnLst>
                              <p:par>
                                <p:cTn id="268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274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5" fill="hold">
                      <p:stCondLst>
                        <p:cond delay="0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8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500"/>
                            </p:stCondLst>
                            <p:childTnLst>
                              <p:par>
                                <p:cTn id="284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290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1" fill="hold">
                      <p:stCondLst>
                        <p:cond delay="0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17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4"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5"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500"/>
                            </p:stCondLst>
                            <p:childTnLst>
                              <p:par>
                                <p:cTn id="30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306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7" fill="hold">
                      <p:stCondLst>
                        <p:cond delay="0"/>
                      </p:stCondLst>
                      <p:childTnLst>
                        <p:par>
                          <p:cTn id="308" fill="hold">
                            <p:stCondLst>
                              <p:cond delay="0"/>
                            </p:stCondLst>
                            <p:childTnLst>
                              <p:par>
                                <p:cTn id="309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0" dur="5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1" dur="5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2" dur="5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5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5" fill="hold">
                            <p:stCondLst>
                              <p:cond delay="500"/>
                            </p:stCondLst>
                            <p:childTnLst>
                              <p:par>
                                <p:cTn id="316" presetID="17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</p:childTnLst>
        </p:cTn>
      </p:par>
    </p:tnLst>
    <p:bldLst>
      <p:bldP spid="82" grpId="0" animBg="1"/>
      <p:bldP spid="82" grpId="1" animBg="1"/>
      <p:bldP spid="4" grpId="0" animBg="1"/>
      <p:bldP spid="4" grpId="1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ига 16 х 9">
  <a:themeElements>
    <a:clrScheme name="BooksClassic_16x9">
      <a:dk1>
        <a:srgbClr val="6A3A20"/>
      </a:dk1>
      <a:lt1>
        <a:sysClr val="window" lastClr="FFFFFF"/>
      </a:lt1>
      <a:dk2>
        <a:srgbClr val="000000"/>
      </a:dk2>
      <a:lt2>
        <a:srgbClr val="FFEDB9"/>
      </a:lt2>
      <a:accent1>
        <a:srgbClr val="6A3A20"/>
      </a:accent1>
      <a:accent2>
        <a:srgbClr val="B4914C"/>
      </a:accent2>
      <a:accent3>
        <a:srgbClr val="610606"/>
      </a:accent3>
      <a:accent4>
        <a:srgbClr val="2B3742"/>
      </a:accent4>
      <a:accent5>
        <a:srgbClr val="787A41"/>
      </a:accent5>
      <a:accent6>
        <a:srgbClr val="B95E14"/>
      </a:accent6>
      <a:hlink>
        <a:srgbClr val="2B3742"/>
      </a:hlink>
      <a:folHlink>
        <a:srgbClr val="C1A56D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satMod val="150000"/>
              </a:schemeClr>
            </a:gs>
            <a:gs pos="60000">
              <a:schemeClr val="phClr">
                <a:shade val="20000"/>
                <a:satMod val="25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12000"/>
                <a:satMod val="240000"/>
              </a:schemeClr>
              <a:schemeClr val="phClr"/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_9533599_TF02801059" id="{4B3E191D-B3C9-4DCD-B491-B38D7FE3D852}" vid="{95EF1F8E-C174-455E-A76C-C3640C6B91A7}"/>
    </a:ext>
  </a:extLst>
</a:theme>
</file>

<file path=ppt/theme/theme2.xml><?xml version="1.0" encoding="utf-8"?>
<a:theme xmlns:a="http://schemas.openxmlformats.org/drawingml/2006/main" name="Тема Office">
  <a:themeElements>
    <a:clrScheme name="BooksClassic_16x9">
      <a:dk1>
        <a:srgbClr val="6A3A20"/>
      </a:dk1>
      <a:lt1>
        <a:sysClr val="window" lastClr="FFFFFF"/>
      </a:lt1>
      <a:dk2>
        <a:srgbClr val="000000"/>
      </a:dk2>
      <a:lt2>
        <a:srgbClr val="FFEDB9"/>
      </a:lt2>
      <a:accent1>
        <a:srgbClr val="6A3A20"/>
      </a:accent1>
      <a:accent2>
        <a:srgbClr val="B4914C"/>
      </a:accent2>
      <a:accent3>
        <a:srgbClr val="610606"/>
      </a:accent3>
      <a:accent4>
        <a:srgbClr val="2B3742"/>
      </a:accent4>
      <a:accent5>
        <a:srgbClr val="787A41"/>
      </a:accent5>
      <a:accent6>
        <a:srgbClr val="B95E14"/>
      </a:accent6>
      <a:hlink>
        <a:srgbClr val="2B3742"/>
      </a:hlink>
      <a:folHlink>
        <a:srgbClr val="C1A56D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BooksClassic_16x9">
      <a:dk1>
        <a:srgbClr val="6A3A20"/>
      </a:dk1>
      <a:lt1>
        <a:sysClr val="window" lastClr="FFFFFF"/>
      </a:lt1>
      <a:dk2>
        <a:srgbClr val="000000"/>
      </a:dk2>
      <a:lt2>
        <a:srgbClr val="FFEDB9"/>
      </a:lt2>
      <a:accent1>
        <a:srgbClr val="6A3A20"/>
      </a:accent1>
      <a:accent2>
        <a:srgbClr val="B4914C"/>
      </a:accent2>
      <a:accent3>
        <a:srgbClr val="610606"/>
      </a:accent3>
      <a:accent4>
        <a:srgbClr val="2B3742"/>
      </a:accent4>
      <a:accent5>
        <a:srgbClr val="787A41"/>
      </a:accent5>
      <a:accent6>
        <a:srgbClr val="B95E14"/>
      </a:accent6>
      <a:hlink>
        <a:srgbClr val="2B3742"/>
      </a:hlink>
      <a:folHlink>
        <a:srgbClr val="C1A56D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ThumbnailAssetId xmlns="4873beb7-5857-4685-be1f-d57550cc96cc" xsi:nil="true"/>
    <PrimaryImageGen xmlns="4873beb7-5857-4685-be1f-d57550cc96cc">false</PrimaryImageGen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1360476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 xsi:nil="true"/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2011-12-12T13:37:00+00:00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ShowIn xmlns="4873beb7-5857-4685-be1f-d57550cc96cc">Show everywhere</ShowIn>
    <UANotes xmlns="4873beb7-5857-4685-be1f-d57550cc96cc" xsi:nil="true"/>
    <TemplateStatus xmlns="4873beb7-5857-4685-be1f-d57550cc96cc">Complete</TemplateStatus>
    <InternalTagsTaxHTField0 xmlns="4873beb7-5857-4685-be1f-d57550cc96cc">
      <Terms xmlns="http://schemas.microsoft.com/office/infopath/2007/PartnerControls"/>
    </InternalTagsTaxHTField0>
    <CSXHash xmlns="4873beb7-5857-4685-be1f-d57550cc96cc" xsi:nil="true"/>
    <Downloads xmlns="4873beb7-5857-4685-be1f-d57550cc96cc">0</Downloads>
    <VoteCount xmlns="4873beb7-5857-4685-be1f-d57550cc96cc" xsi:nil="true"/>
    <OOCacheId xmlns="4873beb7-5857-4685-be1f-d57550cc96cc" xsi:nil="true"/>
    <IsDeleted xmlns="4873beb7-5857-4685-be1f-d57550cc96cc">false</IsDeleted>
    <AssetExpire xmlns="4873beb7-5857-4685-be1f-d57550cc96cc">2035-01-01T08:00:00+00:00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SubmitterId xmlns="4873beb7-5857-4685-be1f-d57550cc96cc" xsi:nil="true"/>
    <EditorialTags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TP102801058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706496</LocLastLocAttemptVersionLookup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>false</IntlLangReview>
    <OutputCachingOn xmlns="4873beb7-5857-4685-be1f-d57550cc96cc">false</OutputCachingOn>
    <AverageRating xmlns="4873beb7-5857-4685-be1f-d57550cc96cc" xsi:nil="true"/>
    <APAuthor xmlns="4873beb7-5857-4685-be1f-d57550cc96cc">
      <UserInfo>
        <DisplayName>REDMOND\v-soujap</DisplayName>
        <AccountId>1954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OriginalRelease xmlns="4873beb7-5857-4685-be1f-d57550cc96cc">14</OriginalRelease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LocMarketGroupTiers2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8D003AC8-209A-4321-A17C-1B7A2064339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3ED4759-CFDD-43F0-817C-11D9197192B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ED80E12-3BE9-4746-820E-FFB249F467F2}">
  <ds:schemaRefs>
    <ds:schemaRef ds:uri="http://purl.org/dc/dcmitype/"/>
    <ds:schemaRef ds:uri="http://schemas.microsoft.com/office/infopath/2007/PartnerControls"/>
    <ds:schemaRef ds:uri="http://purl.org/dc/terms/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4873beb7-5857-4685-be1f-d57550cc96cc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Учебная презентация Книга (широкоэкранный формат)</Template>
  <TotalTime>528</TotalTime>
  <Words>499</Words>
  <Application>Microsoft Office PowerPoint</Application>
  <PresentationFormat>Произвольный</PresentationFormat>
  <Paragraphs>51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Книга 16 х 9</vt:lpstr>
      <vt:lpstr>Слайд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roxx</dc:creator>
  <cp:lastModifiedBy>okm</cp:lastModifiedBy>
  <cp:revision>26</cp:revision>
  <dcterms:created xsi:type="dcterms:W3CDTF">2020-11-29T11:50:11Z</dcterms:created>
  <dcterms:modified xsi:type="dcterms:W3CDTF">2020-12-27T15:01:03Z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