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7" autoAdjust="0"/>
    <p:restoredTop sz="94599" autoAdjust="0"/>
  </p:normalViewPr>
  <p:slideViewPr>
    <p:cSldViewPr>
      <p:cViewPr varScale="1">
        <p:scale>
          <a:sx n="73" d="100"/>
          <a:sy n="73" d="100"/>
        </p:scale>
        <p:origin x="-474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5961220" y="484741"/>
            <a:ext cx="4968552" cy="5904656"/>
          </a:xfrm>
          <a:prstGeom prst="round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5971512" y="484741"/>
            <a:ext cx="6453971" cy="5904656"/>
            <a:chOff x="5949290" y="458416"/>
            <a:chExt cx="6453971" cy="5904656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5949290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165314" y="611560"/>
              <a:ext cx="453650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Почему Уральский танковый корпус назывался </a:t>
              </a:r>
              <a:r>
                <a:rPr lang="ru-RU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добровольческим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310436" y="2427442"/>
              <a:ext cx="6092825" cy="3416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 Был создан</a:t>
              </a:r>
            </a:p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добровольные взносы </a:t>
              </a:r>
            </a:p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жителей сверхурочным </a:t>
              </a:r>
            </a:p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трудом во внерабочее время;</a:t>
              </a:r>
            </a:p>
            <a:p>
              <a:pPr algn="just"/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  был укомплектован </a:t>
              </a:r>
            </a:p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Добровольцами;</a:t>
              </a:r>
            </a:p>
            <a:p>
              <a:pPr algn="just"/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в)  оба варианта верны.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971512" y="484741"/>
            <a:ext cx="4968552" cy="5904656"/>
            <a:chOff x="5949290" y="477480"/>
            <a:chExt cx="4968552" cy="590465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949290" y="477480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03773" y="620688"/>
              <a:ext cx="365958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Перед </a:t>
              </a:r>
              <a:r>
                <a:rPr lang="ru-RU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вами три герба, принадлежащие областям</a:t>
              </a:r>
              <a:r>
                <a:rPr lang="ru-RU" alt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/>
              <a:r>
                <a:rPr lang="ru-RU" alt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территории которых формировался Уральский добровольческий танковый корпус.   </a:t>
              </a:r>
            </a:p>
            <a:p>
              <a:pPr algn="just"/>
              <a:r>
                <a:rPr lang="ru-RU" altLang="ru-RU" sz="20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эти области.</a:t>
              </a:r>
              <a:endParaRPr lang="ru-RU" alt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2778" y="2867457"/>
              <a:ext cx="1869709" cy="16570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6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6496" y="4551191"/>
              <a:ext cx="1783282" cy="16345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9115" y="2867457"/>
              <a:ext cx="1661486" cy="16345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8" name="Группа 47"/>
          <p:cNvGrpSpPr/>
          <p:nvPr/>
        </p:nvGrpSpPr>
        <p:grpSpPr>
          <a:xfrm>
            <a:off x="5971512" y="484741"/>
            <a:ext cx="4968552" cy="5904656"/>
            <a:chOff x="5959792" y="458416"/>
            <a:chExt cx="4968552" cy="5904656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5959792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89" t="12589" r="8889" b="16345"/>
            <a:stretch/>
          </p:blipFill>
          <p:spPr>
            <a:xfrm>
              <a:off x="7011149" y="588514"/>
              <a:ext cx="2906928" cy="3771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1" name="Прямоугольник 50"/>
            <p:cNvSpPr/>
            <p:nvPr/>
          </p:nvSpPr>
          <p:spPr>
            <a:xfrm>
              <a:off x="6402985" y="4430939"/>
              <a:ext cx="408216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Наказ бойцам, командирам и политработникам Особого уральского добровольческого танкового корпуса имени Сталина</a:t>
              </a:r>
              <a:b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трудящихся Южного Урала, город Златоуст, 1943 год.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971512" y="484741"/>
            <a:ext cx="4968552" cy="5904656"/>
            <a:chOff x="5959792" y="458416"/>
            <a:chExt cx="4968552" cy="590465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959792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87981" y="757604"/>
              <a:ext cx="3912174" cy="25681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9" r="3800"/>
            <a:stretch/>
          </p:blipFill>
          <p:spPr>
            <a:xfrm>
              <a:off x="6454452" y="3624945"/>
              <a:ext cx="3960440" cy="23888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4" name="Группа 33"/>
          <p:cNvGrpSpPr/>
          <p:nvPr/>
        </p:nvGrpSpPr>
        <p:grpSpPr>
          <a:xfrm>
            <a:off x="5971512" y="484741"/>
            <a:ext cx="4968552" cy="5904656"/>
            <a:chOff x="5959792" y="458416"/>
            <a:chExt cx="4968552" cy="590465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959792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21557" y="4678268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197-й танковый полк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52" r="12974"/>
            <a:stretch/>
          </p:blipFill>
          <p:spPr>
            <a:xfrm>
              <a:off x="6211284" y="725242"/>
              <a:ext cx="4556983" cy="35916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7" name="Группа 26"/>
          <p:cNvGrpSpPr/>
          <p:nvPr/>
        </p:nvGrpSpPr>
        <p:grpSpPr>
          <a:xfrm>
            <a:off x="5956919" y="484741"/>
            <a:ext cx="4968552" cy="5904656"/>
            <a:chOff x="5959792" y="458416"/>
            <a:chExt cx="4968552" cy="590465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959792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15006" y="844228"/>
              <a:ext cx="4458124" cy="3148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6626030" y="4047920"/>
              <a:ext cx="36238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Заявление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добровольца</a:t>
              </a:r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В.И Игнатьевой</a:t>
              </a:r>
            </a:p>
            <a:p>
              <a:pPr algn="ctr"/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</a:t>
              </a:r>
            </a:p>
            <a:p>
              <a:pPr algn="ctr"/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Нижний Тагил, 1943 год.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956919" y="484741"/>
            <a:ext cx="4968552" cy="5904656"/>
            <a:chOff x="5959792" y="458416"/>
            <a:chExt cx="4968552" cy="590465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959792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7822" y="786448"/>
              <a:ext cx="4532491" cy="25098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Прямоугольник 22"/>
            <p:cNvSpPr/>
            <p:nvPr/>
          </p:nvSpPr>
          <p:spPr>
            <a:xfrm>
              <a:off x="6043460" y="3440375"/>
              <a:ext cx="480121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Организаторы создания Уральского добровольческого танкового корпуса:</a:t>
              </a:r>
              <a:b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секретарь Свердловского </a:t>
              </a:r>
              <a:r>
                <a:rPr lang="ru-RU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обкома</a:t>
              </a:r>
              <a: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В. М. Андрианов (в центре</a:t>
              </a:r>
              <a:r>
                <a:rPr lang="ru-RU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</a:t>
              </a:r>
            </a:p>
            <a:p>
              <a:pPr algn="ctr"/>
              <a:r>
                <a:rPr lang="ru-RU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генерал-лейтенант танковых войск Г. С. Родин (слева)</a:t>
              </a:r>
              <a:b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командующий войсками </a:t>
              </a:r>
              <a:r>
                <a:rPr lang="ru-RU" b="1" i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УрВО</a:t>
              </a:r>
              <a:endPara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генерал-лейтенант А. В. Катков (справа), 1943 год.</a:t>
              </a:r>
              <a:endPara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956919" y="484741"/>
            <a:ext cx="4968552" cy="5904656"/>
            <a:chOff x="5959792" y="458416"/>
            <a:chExt cx="4968552" cy="59046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959792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27" t="5096" r="4138" b="5924"/>
            <a:stretch/>
          </p:blipFill>
          <p:spPr>
            <a:xfrm>
              <a:off x="6626141" y="790934"/>
              <a:ext cx="3661439" cy="24928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9652" y="3641991"/>
              <a:ext cx="3814418" cy="22695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988978" y="484741"/>
            <a:ext cx="4968552" cy="5904656"/>
          </a:xfrm>
          <a:prstGeom prst="round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956919" y="484741"/>
            <a:ext cx="4968552" cy="5904656"/>
            <a:chOff x="5950396" y="458416"/>
            <a:chExt cx="4968552" cy="590465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50396" y="458416"/>
              <a:ext cx="4968552" cy="5904656"/>
            </a:xfrm>
            <a:prstGeom prst="roundRect">
              <a:avLst/>
            </a:prstGeom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5800" y="704180"/>
              <a:ext cx="2777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МАОУ СОШ № 10</a:t>
              </a:r>
              <a:endPara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52211" y="4722626"/>
              <a:ext cx="2947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Уральский добровольческий танковый корпус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85837" y="1611260"/>
              <a:ext cx="4381149" cy="2734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988978" y="484741"/>
            <a:ext cx="5040560" cy="5904656"/>
            <a:chOff x="981844" y="458416"/>
            <a:chExt cx="5040560" cy="59046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81844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395" y="1149695"/>
              <a:ext cx="4818009" cy="455861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Уральский 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добровольческий танковый 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корпус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был сформирован в 1943 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году. </a:t>
              </a:r>
            </a:p>
            <a:p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 был 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оснащён оружием </a:t>
              </a:r>
              <a:endPara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техникой, изготовленными трудящимися 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Свердловской,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Ч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елябинской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и </a:t>
              </a:r>
              <a:r>
                <a:rPr lang="ru-RU" sz="2800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Молотовской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областей безвозмездным трудом сверх 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плана</a:t>
              </a:r>
            </a:p>
            <a:p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на добровольные взносы</a:t>
              </a:r>
              <a:r>
                <a:rPr lang="ru-RU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88978" y="484741"/>
            <a:ext cx="4968552" cy="5904656"/>
            <a:chOff x="981844" y="458416"/>
            <a:chExt cx="4968552" cy="59046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81844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898" y="509601"/>
              <a:ext cx="4433149" cy="563231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История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создания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января 1943 года была опубликована заметка «Танковый корпус сверх плана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»,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которой рассказывалось об инициативе коллективов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танкостроителей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изготовить в первом квартале 1943 года сверх плана столько танков и самоходных орудий, сколько необходимо для оснащения танкового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корпуса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Председателя Государственного Комитета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Обороны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направлено письмо, в котором уральские рабочие просили разрешения сформировать особый уральский добровольческий танковый корпус имени товарища Сталина. 24 февраля 1943 года из Москвы пришла ответная телеграмма: 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«Ваше предложение о формировании особого добровольческого Уральского танкового корпуса одобряем и приветствуем. И. Сталин».</a:t>
              </a:r>
              <a:endPara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88978" y="484741"/>
            <a:ext cx="4968552" cy="5904656"/>
            <a:chOff x="981844" y="458416"/>
            <a:chExt cx="4968552" cy="590465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81844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09063" y="801481"/>
              <a:ext cx="4791799" cy="526297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Добровольно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подано 110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тысяч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заявлений, </a:t>
              </a:r>
            </a:p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в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раз больше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требовалось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укомплектования корпуса, из них было отобрано 9 660 человек. Среди добровольцев </a:t>
              </a:r>
            </a:p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 много квалифицированных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рабочих, специалистов, командиров производства, активных коммунистов и комсомольцев. </a:t>
              </a:r>
              <a:endPara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88978" y="484741"/>
            <a:ext cx="4968552" cy="5904656"/>
            <a:chOff x="981844" y="458416"/>
            <a:chExt cx="4968552" cy="590465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981844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5704" y="646534"/>
              <a:ext cx="4791799" cy="513986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территории Свердловской области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городе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Свердловск формировались</a:t>
              </a: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197-я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танковая бригада, 88-й отдельный разведывательный мотоциклетный батальон, 565-й медико-санитарный взвод; в городе Нижний Тагил – 1621-й самоходно-артиллерийский полк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248-й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дивизион реактивных миномётов («катюш»); в городе Алапаевск – 390-й батальон связи. Посёлок Дегтярск стал местом формирования частей 30-й мотострелковой бригады: управления бригады, 1-го батальона, разведывательной роты, роты управления, миномётного взвода и медико-санитарного взвода.</a:t>
              </a:r>
              <a:endPara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88978" y="484741"/>
            <a:ext cx="4968552" cy="5904656"/>
            <a:chOff x="1078599" y="582196"/>
            <a:chExt cx="4968552" cy="590465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078599" y="58219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05216" y="1028176"/>
              <a:ext cx="4650704" cy="489364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Руду добывали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горе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Высокой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горе Благодать. Металл для танков выплавили и прокатали сталевары, доменщики Свердловска, Нижнего Тагила, Серова, Первоуральска, Алапаевска, Кушвы. 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Редкие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уральские металлы сделали броню неуязвимой. Трудящиеся Красноуральска, Кировграда, Ревды, Каменска-Уральского снабдили медью и алюминием. </a:t>
              </a:r>
              <a:endPara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988978" y="484741"/>
            <a:ext cx="4968552" cy="5904656"/>
            <a:chOff x="980738" y="458416"/>
            <a:chExt cx="4968552" cy="590465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80738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39662" y="566151"/>
              <a:ext cx="4650704" cy="572464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«Родные наши сыны и братья, отцы и мужья!.. Провожая вас на битву с лютым врагом нашей Родины, хотим напутствовать вас своим наказом. Примите его как боевое знамя и с честью пронесите сквозь огонь суровых битв, как волю людей родного Урала… На свои средства снарядили мы добровольческий танковый корпус, своими руками любовно и заботливо ковали мы для вас оружие. Дни и ночи работали мы над ним. В этом оружии – наши заветные и горячие думы о светлом часе нашей полной победы, в нем – наша твёрдая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Урал-камень, воля: сокрушить и истребить фашистского зверя. В горячие бои несите с собой эту нашу волю. Помните наш наказ. В нём – наша родительская любовь и суровый приказ, супружеское напутствие и наша клятва… Ждём вас с победой!»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988978" y="484741"/>
            <a:ext cx="4968552" cy="5904656"/>
            <a:chOff x="980738" y="448920"/>
            <a:chExt cx="4968552" cy="590465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980738" y="448920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0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6176" y="734191"/>
              <a:ext cx="1869709" cy="16570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1519" y="713974"/>
              <a:ext cx="1661486" cy="16345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2579" y="3287444"/>
              <a:ext cx="1783282" cy="16345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3" name="Прямоугольник 62"/>
            <p:cNvSpPr/>
            <p:nvPr/>
          </p:nvSpPr>
          <p:spPr>
            <a:xfrm>
              <a:off x="1338126" y="2423809"/>
              <a:ext cx="17858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Свердловская область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231030" y="4991430"/>
              <a:ext cx="24353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b="1" dirty="0" smtClean="0"/>
                <a:t>Челябинская область</a:t>
              </a:r>
              <a:endParaRPr lang="ru-RU" altLang="ru-RU" b="1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517762" y="2364114"/>
              <a:ext cx="20689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Пермский край (</a:t>
              </a:r>
              <a:r>
                <a:rPr lang="ru-RU" alt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Молотовская</a:t>
              </a:r>
              <a:r>
                <a:rPr lang="ru-RU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область)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988978" y="484741"/>
            <a:ext cx="4968552" cy="5904656"/>
            <a:chOff x="980738" y="458416"/>
            <a:chExt cx="4968552" cy="5904656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980738" y="458416"/>
              <a:ext cx="4968552" cy="59046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Заголовок 4"/>
            <p:cNvSpPr txBox="1">
              <a:spLocks/>
            </p:cNvSpPr>
            <p:nvPr/>
          </p:nvSpPr>
          <p:spPr>
            <a:xfrm>
              <a:off x="1319748" y="4170462"/>
              <a:ext cx="4391381" cy="11612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ОТВЕТ.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Оба варианта верны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98382" y="933957"/>
              <a:ext cx="4514800" cy="31141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83" name="Группа 82"/>
          <p:cNvGrpSpPr/>
          <p:nvPr/>
        </p:nvGrpSpPr>
        <p:grpSpPr>
          <a:xfrm>
            <a:off x="988978" y="484741"/>
            <a:ext cx="4968552" cy="5904656"/>
            <a:chOff x="981844" y="458416"/>
            <a:chExt cx="4968552" cy="5904656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981844" y="458416"/>
              <a:ext cx="4968552" cy="5904656"/>
            </a:xfrm>
            <a:prstGeom prst="roundRect">
              <a:avLst/>
            </a:prstGeom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98759" y="2924944"/>
              <a:ext cx="41347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Редактор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Казаков Владислав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Книга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издана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ноябре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года</a:t>
              </a:r>
              <a:endPara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256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528</TotalTime>
  <Words>499</Words>
  <Application>Microsoft Office PowerPoint</Application>
  <PresentationFormat>Произвольный</PresentationFormat>
  <Paragraphs>51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Книга 16 х 9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roxx</dc:creator>
  <cp:lastModifiedBy>okm</cp:lastModifiedBy>
  <cp:revision>26</cp:revision>
  <dcterms:created xsi:type="dcterms:W3CDTF">2020-11-29T11:50:11Z</dcterms:created>
  <dcterms:modified xsi:type="dcterms:W3CDTF">2020-12-27T15:01:03Z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