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20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3300"/>
    <a:srgbClr val="80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6" autoAdjust="0"/>
    <p:restoredTop sz="94660"/>
  </p:normalViewPr>
  <p:slideViewPr>
    <p:cSldViewPr>
      <p:cViewPr varScale="1">
        <p:scale>
          <a:sx n="111" d="100"/>
          <a:sy n="111" d="100"/>
        </p:scale>
        <p:origin x="-156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23.wdp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44.jpeg"/><Relationship Id="rId3" Type="http://schemas.openxmlformats.org/officeDocument/2006/relationships/image" Target="../media/image38.jpeg"/><Relationship Id="rId7" Type="http://schemas.microsoft.com/office/2007/relationships/hdphoto" Target="../media/hdphoto24.wdp"/><Relationship Id="rId12" Type="http://schemas.openxmlformats.org/officeDocument/2006/relationships/image" Target="../media/image43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11" Type="http://schemas.microsoft.com/office/2007/relationships/hdphoto" Target="../media/hdphoto25.wdp"/><Relationship Id="rId5" Type="http://schemas.openxmlformats.org/officeDocument/2006/relationships/image" Target="../media/image33.jpg"/><Relationship Id="rId10" Type="http://schemas.openxmlformats.org/officeDocument/2006/relationships/image" Target="../media/image42.jpeg"/><Relationship Id="rId4" Type="http://schemas.openxmlformats.org/officeDocument/2006/relationships/image" Target="../media/image39.jpeg"/><Relationship Id="rId9" Type="http://schemas.openxmlformats.org/officeDocument/2006/relationships/image" Target="../media/image4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5.jpg"/><Relationship Id="rId7" Type="http://schemas.microsoft.com/office/2007/relationships/hdphoto" Target="../media/hdphoto26.wd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microsoft.com/office/2007/relationships/hdphoto" Target="../media/hdphoto27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jpeg"/><Relationship Id="rId7" Type="http://schemas.openxmlformats.org/officeDocument/2006/relationships/image" Target="../media/image9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8.png"/><Relationship Id="rId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7.wdp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microsoft.com/office/2007/relationships/hdphoto" Target="../media/hdphoto9.wd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1.jpeg"/><Relationship Id="rId10" Type="http://schemas.openxmlformats.org/officeDocument/2006/relationships/image" Target="../media/image18.jp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13" Type="http://schemas.openxmlformats.org/officeDocument/2006/relationships/image" Target="../media/image24.png"/><Relationship Id="rId3" Type="http://schemas.openxmlformats.org/officeDocument/2006/relationships/image" Target="../media/image11.jpeg"/><Relationship Id="rId7" Type="http://schemas.microsoft.com/office/2007/relationships/hdphoto" Target="../media/hdphoto11.wdp"/><Relationship Id="rId12" Type="http://schemas.microsoft.com/office/2007/relationships/hdphoto" Target="../media/hdphoto6.wd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3.png"/><Relationship Id="rId5" Type="http://schemas.microsoft.com/office/2007/relationships/hdphoto" Target="../media/hdphoto7.wdp"/><Relationship Id="rId10" Type="http://schemas.openxmlformats.org/officeDocument/2006/relationships/image" Target="../media/image22.jpeg"/><Relationship Id="rId4" Type="http://schemas.openxmlformats.org/officeDocument/2006/relationships/image" Target="../media/image12.jpeg"/><Relationship Id="rId9" Type="http://schemas.openxmlformats.org/officeDocument/2006/relationships/image" Target="../media/image21.jpeg"/><Relationship Id="rId14" Type="http://schemas.microsoft.com/office/2007/relationships/hdphoto" Target="../media/hdphoto1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4.wdp"/><Relationship Id="rId5" Type="http://schemas.openxmlformats.org/officeDocument/2006/relationships/image" Target="../media/image26.png"/><Relationship Id="rId4" Type="http://schemas.microsoft.com/office/2007/relationships/hdphoto" Target="../media/hdphoto1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1.jpeg"/><Relationship Id="rId7" Type="http://schemas.microsoft.com/office/2007/relationships/hdphoto" Target="../media/hdphoto16.wdp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microsoft.com/office/2007/relationships/hdphoto" Target="../media/hdphoto15.wdp"/><Relationship Id="rId4" Type="http://schemas.openxmlformats.org/officeDocument/2006/relationships/image" Target="../media/image27.png"/><Relationship Id="rId9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31.jpeg"/><Relationship Id="rId4" Type="http://schemas.microsoft.com/office/2007/relationships/hdphoto" Target="../media/hdphoto1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11.jpeg"/><Relationship Id="rId7" Type="http://schemas.openxmlformats.org/officeDocument/2006/relationships/image" Target="../media/image3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microsoft.com/office/2007/relationships/hdphoto" Target="../media/hdphoto20.wdp"/><Relationship Id="rId10" Type="http://schemas.microsoft.com/office/2007/relationships/hdphoto" Target="../media/hdphoto22.wdp"/><Relationship Id="rId4" Type="http://schemas.openxmlformats.org/officeDocument/2006/relationships/image" Target="../media/image32.pn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0192" y="-164554"/>
            <a:ext cx="3024336" cy="220776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310" y="3219822"/>
            <a:ext cx="4850741" cy="2506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39503"/>
            <a:ext cx="1596630" cy="212884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1203598"/>
            <a:ext cx="3816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dirty="0" smtClean="0">
                <a:solidFill>
                  <a:srgbClr val="008000"/>
                </a:solidFill>
                <a:latin typeface="Segoe UI Light" pitchFamily="34" charset="0"/>
              </a:rPr>
              <a:t>Валентин</a:t>
            </a:r>
          </a:p>
          <a:p>
            <a:pPr algn="r"/>
            <a:r>
              <a:rPr lang="ru-RU" sz="4800" b="1" dirty="0" smtClean="0">
                <a:solidFill>
                  <a:srgbClr val="008000"/>
                </a:solidFill>
                <a:latin typeface="Segoe UI Light" pitchFamily="34" charset="0"/>
              </a:rPr>
              <a:t>  Дмитриевич</a:t>
            </a:r>
          </a:p>
          <a:p>
            <a:pPr algn="r"/>
            <a:r>
              <a:rPr lang="ru-RU" sz="4800" b="1" dirty="0" smtClean="0">
                <a:solidFill>
                  <a:srgbClr val="008000"/>
                </a:solidFill>
                <a:latin typeface="Segoe UI Light" pitchFamily="34" charset="0"/>
              </a:rPr>
              <a:t>       Берестов</a:t>
            </a:r>
            <a:endParaRPr lang="ru-RU" sz="4800" b="1" dirty="0">
              <a:solidFill>
                <a:srgbClr val="008000"/>
              </a:solidFill>
              <a:latin typeface="Segoe UI Light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3153"/>
          <a:stretch/>
        </p:blipFill>
        <p:spPr>
          <a:xfrm>
            <a:off x="6156176" y="2468345"/>
            <a:ext cx="2406876" cy="231466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1113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029724"/>
            <a:ext cx="1656184" cy="2241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77677"/>
            <a:ext cx="1675916" cy="2305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2632009" y="2210059"/>
            <a:ext cx="17099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Не надо звать.</a:t>
            </a:r>
          </a:p>
          <a:p>
            <a:r>
              <a:rPr lang="ru-RU" b="1" dirty="0">
                <a:solidFill>
                  <a:srgbClr val="003300"/>
                </a:solidFill>
              </a:rPr>
              <a:t>Не надо ждать.</a:t>
            </a:r>
          </a:p>
          <a:p>
            <a:r>
              <a:rPr lang="ru-RU" b="1" dirty="0">
                <a:solidFill>
                  <a:srgbClr val="003300"/>
                </a:solidFill>
              </a:rPr>
              <a:t>А можно взять</a:t>
            </a:r>
          </a:p>
          <a:p>
            <a:r>
              <a:rPr lang="ru-RU" b="1" dirty="0">
                <a:solidFill>
                  <a:srgbClr val="003300"/>
                </a:solidFill>
              </a:rPr>
              <a:t>И </a:t>
            </a:r>
            <a:r>
              <a:rPr lang="ru-RU" b="1" dirty="0" smtClean="0">
                <a:solidFill>
                  <a:srgbClr val="003300"/>
                </a:solidFill>
              </a:rPr>
              <a:t>прочитать</a:t>
            </a:r>
            <a:r>
              <a:rPr lang="ru-RU" b="1" dirty="0">
                <a:solidFill>
                  <a:srgbClr val="003300"/>
                </a:solidFill>
              </a:rPr>
              <a:t>!</a:t>
            </a:r>
            <a:endParaRPr lang="ru-RU" b="1" dirty="0">
              <a:solidFill>
                <a:srgbClr val="003300"/>
              </a:solidFill>
              <a:effectLst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rot="5400000" flipH="1">
            <a:off x="2863292" y="3518466"/>
            <a:ext cx="443751" cy="9649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rot="16200000">
            <a:off x="3590365" y="3518465"/>
            <a:ext cx="443752" cy="96498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2876461" y="-1334826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9" t="5651" r="16948" b="7762"/>
          <a:stretch/>
        </p:blipFill>
        <p:spPr>
          <a:xfrm>
            <a:off x="4644008" y="406954"/>
            <a:ext cx="1747924" cy="2305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7" y="2029723"/>
            <a:ext cx="1723658" cy="2241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516217" y="2077097"/>
            <a:ext cx="1800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3300"/>
                </a:solidFill>
              </a:rPr>
              <a:t>Был у кошки сын приёмный -</a:t>
            </a:r>
          </a:p>
          <a:p>
            <a:r>
              <a:rPr lang="ru-RU" sz="1600" b="1" dirty="0">
                <a:solidFill>
                  <a:srgbClr val="003300"/>
                </a:solidFill>
              </a:rPr>
              <a:t>Не котёнок</a:t>
            </a:r>
            <a:r>
              <a:rPr lang="ru-RU" sz="1600" b="1" dirty="0" smtClean="0">
                <a:solidFill>
                  <a:srgbClr val="003300"/>
                </a:solidFill>
              </a:rPr>
              <a:t>,</a:t>
            </a:r>
          </a:p>
          <a:p>
            <a:r>
              <a:rPr lang="ru-RU" sz="1600" b="1" dirty="0" smtClean="0">
                <a:solidFill>
                  <a:srgbClr val="003300"/>
                </a:solidFill>
              </a:rPr>
              <a:t>а </a:t>
            </a:r>
            <a:r>
              <a:rPr lang="ru-RU" sz="1600" b="1" dirty="0">
                <a:solidFill>
                  <a:srgbClr val="003300"/>
                </a:solidFill>
              </a:rPr>
              <a:t>щенок,</a:t>
            </a:r>
          </a:p>
          <a:p>
            <a:r>
              <a:rPr lang="ru-RU" sz="1600" b="1" dirty="0">
                <a:solidFill>
                  <a:srgbClr val="003300"/>
                </a:solidFill>
              </a:rPr>
              <a:t>Очень милый, очень скромный,</a:t>
            </a:r>
          </a:p>
          <a:p>
            <a:r>
              <a:rPr lang="ru-RU" sz="1600" b="1" dirty="0">
                <a:solidFill>
                  <a:srgbClr val="003300"/>
                </a:solidFill>
              </a:rPr>
              <a:t>Очень ласковый сынок.</a:t>
            </a:r>
            <a:endParaRPr lang="ru-RU" sz="1600" b="1" dirty="0">
              <a:solidFill>
                <a:srgbClr val="003300"/>
              </a:solidFill>
              <a:effectLst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rot="5400000" flipH="1">
            <a:off x="7535506" y="3518465"/>
            <a:ext cx="443751" cy="9649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flipH="1">
            <a:off x="6766011" y="-1367842"/>
            <a:ext cx="1605366" cy="349103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0284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309894"/>
            <a:ext cx="1693289" cy="126996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876" y="2447446"/>
            <a:ext cx="1277548" cy="95816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75706"/>
            <a:ext cx="187220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3" r="6773" b="4327"/>
          <a:stretch/>
        </p:blipFill>
        <p:spPr>
          <a:xfrm flipH="1">
            <a:off x="827584" y="400132"/>
            <a:ext cx="1872208" cy="2104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32443" y="2634535"/>
            <a:ext cx="16900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b="1" dirty="0">
                <a:solidFill>
                  <a:srgbClr val="003300"/>
                </a:solidFill>
              </a:rPr>
              <a:t>Надоело</a:t>
            </a:r>
          </a:p>
          <a:p>
            <a:pPr fontAlgn="base"/>
            <a:r>
              <a:rPr lang="ru-RU" sz="1600" b="1" dirty="0">
                <a:solidFill>
                  <a:srgbClr val="003300"/>
                </a:solidFill>
              </a:rPr>
              <a:t>Жить без дела, –</a:t>
            </a:r>
          </a:p>
          <a:p>
            <a:pPr fontAlgn="base"/>
            <a:r>
              <a:rPr lang="ru-RU" sz="1600" b="1" dirty="0">
                <a:solidFill>
                  <a:srgbClr val="003300"/>
                </a:solidFill>
              </a:rPr>
              <a:t>И машина заболела.</a:t>
            </a:r>
          </a:p>
          <a:p>
            <a:pPr fontAlgn="base"/>
            <a:r>
              <a:rPr lang="ru-RU" sz="1600" b="1" dirty="0">
                <a:solidFill>
                  <a:srgbClr val="003300"/>
                </a:solidFill>
              </a:rPr>
              <a:t>Ей не нужно тишины,</a:t>
            </a:r>
          </a:p>
          <a:p>
            <a:pPr fontAlgn="base"/>
            <a:r>
              <a:rPr lang="ru-RU" sz="1600" b="1" dirty="0">
                <a:solidFill>
                  <a:srgbClr val="003300"/>
                </a:solidFill>
              </a:rPr>
              <a:t>Ей движения нужны.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2767615" y="-441767"/>
            <a:ext cx="1387596" cy="30174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11"/>
          <a:stretch/>
        </p:blipFill>
        <p:spPr>
          <a:xfrm>
            <a:off x="3722552" y="269703"/>
            <a:ext cx="5057054" cy="2716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453" y="2309894"/>
            <a:ext cx="1945527" cy="144186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387" y="2480287"/>
            <a:ext cx="1537861" cy="127146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465187"/>
            <a:ext cx="1440160" cy="13165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915816" y="3803145"/>
            <a:ext cx="61206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solidFill>
                  <a:srgbClr val="003300"/>
                </a:solidFill>
              </a:rPr>
              <a:t>Пускай цветут на радость людям!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2854450" y="1062671"/>
            <a:ext cx="1387596" cy="3017473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0127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2" t="5326" r="8101" b="5476"/>
          <a:stretch/>
        </p:blipFill>
        <p:spPr>
          <a:xfrm>
            <a:off x="971601" y="872215"/>
            <a:ext cx="1512168" cy="2153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91"/>
          <a:stretch/>
        </p:blipFill>
        <p:spPr>
          <a:xfrm>
            <a:off x="2820986" y="864529"/>
            <a:ext cx="1547035" cy="2161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1" r="3275"/>
          <a:stretch/>
        </p:blipFill>
        <p:spPr>
          <a:xfrm>
            <a:off x="4743248" y="872215"/>
            <a:ext cx="1527448" cy="21645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319" y="862983"/>
            <a:ext cx="1584176" cy="2162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540568" y="-308570"/>
            <a:ext cx="1387596" cy="30174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8216291" y="-255838"/>
            <a:ext cx="1387596" cy="301747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8216291" y="1746135"/>
            <a:ext cx="1387596" cy="30174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871476" y="3291830"/>
            <a:ext cx="73448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3300"/>
                </a:solidFill>
              </a:rPr>
              <a:t>Становятся они верными друзьями детей на долгие годы</a:t>
            </a:r>
            <a:r>
              <a:rPr lang="ru-RU" b="1" dirty="0">
                <a:solidFill>
                  <a:srgbClr val="0033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388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1980" b="14600"/>
          <a:stretch/>
        </p:blipFill>
        <p:spPr>
          <a:xfrm>
            <a:off x="2483768" y="0"/>
            <a:ext cx="4251944" cy="516292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1297336" y="-280702"/>
            <a:ext cx="2019574" cy="43917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25396" y="-1172666"/>
            <a:ext cx="2019574" cy="43917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flipH="1">
            <a:off x="5725925" y="-884634"/>
            <a:ext cx="2019574" cy="439177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flipH="1">
            <a:off x="7124426" y="-1676723"/>
            <a:ext cx="2019574" cy="439177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314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4023953" y="-236563"/>
            <a:ext cx="1811778" cy="393990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095" y="771550"/>
            <a:ext cx="2863131" cy="351636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1875">
            <a:off x="616564" y="209088"/>
            <a:ext cx="3629673" cy="26496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1" y="2673750"/>
            <a:ext cx="3734023" cy="192924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395346" y="915469"/>
            <a:ext cx="24482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Segoe UI Light" pitchFamily="34" charset="0"/>
              </a:rPr>
              <a:t>1 апреля</a:t>
            </a:r>
            <a:endParaRPr lang="ru-RU" sz="4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95346" y="3295499"/>
            <a:ext cx="28166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3300"/>
                </a:solidFill>
                <a:latin typeface="Segoe UI Light" pitchFamily="34" charset="0"/>
              </a:rPr>
              <a:t>1928 года</a:t>
            </a:r>
            <a:endParaRPr lang="ru-RU" sz="4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88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8066485" y="-164554"/>
            <a:ext cx="1811778" cy="393990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99135" y="112456"/>
            <a:ext cx="5631175" cy="519559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70930"/>
            <a:ext cx="3096344" cy="409670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851920" y="495622"/>
            <a:ext cx="42484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400" b="1" dirty="0">
                <a:solidFill>
                  <a:srgbClr val="008000"/>
                </a:solidFill>
                <a:latin typeface="Segoe UI Light" pitchFamily="34" charset="0"/>
              </a:rPr>
              <a:t>Валентин</a:t>
            </a:r>
          </a:p>
          <a:p>
            <a:pPr algn="r"/>
            <a:r>
              <a:rPr lang="ru-RU" sz="4400" b="1" dirty="0">
                <a:solidFill>
                  <a:srgbClr val="008000"/>
                </a:solidFill>
                <a:latin typeface="Segoe UI Light" pitchFamily="34" charset="0"/>
              </a:rPr>
              <a:t>  Дмитриевич</a:t>
            </a:r>
          </a:p>
          <a:p>
            <a:pPr algn="r"/>
            <a:r>
              <a:rPr lang="ru-RU" sz="4400" b="1" dirty="0">
                <a:solidFill>
                  <a:srgbClr val="008000"/>
                </a:solidFill>
                <a:latin typeface="Segoe UI Light" pitchFamily="34" charset="0"/>
              </a:rPr>
              <a:t>       Берестов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962768"/>
            <a:ext cx="3312368" cy="15253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36096" y="3433064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Segoe UI Light" pitchFamily="34" charset="0"/>
              </a:rPr>
              <a:t>1928</a:t>
            </a:r>
            <a:r>
              <a:rPr lang="ru-RU" sz="3600" b="1" dirty="0" smtClean="0">
                <a:solidFill>
                  <a:srgbClr val="663300"/>
                </a:solidFill>
              </a:rPr>
              <a:t>  </a:t>
            </a:r>
            <a:r>
              <a:rPr lang="ru-RU" sz="3600" b="1" dirty="0" smtClean="0">
                <a:solidFill>
                  <a:srgbClr val="663300"/>
                </a:solidFill>
                <a:latin typeface="Calibri"/>
                <a:cs typeface="Calibri"/>
              </a:rPr>
              <a:t>̶  </a:t>
            </a:r>
            <a:r>
              <a:rPr lang="ru-RU" sz="3600" b="1" dirty="0" smtClean="0">
                <a:solidFill>
                  <a:srgbClr val="663300"/>
                </a:solidFill>
                <a:latin typeface="Segoe UI Light" pitchFamily="34" charset="0"/>
              </a:rPr>
              <a:t>1998</a:t>
            </a:r>
            <a:endParaRPr lang="ru-RU" sz="3600" b="1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23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466" y="559843"/>
            <a:ext cx="3203421" cy="19672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612576" y="-92546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411510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5400" b="1" dirty="0">
                <a:solidFill>
                  <a:srgbClr val="008000"/>
                </a:solidFill>
                <a:latin typeface="+mj-lt"/>
              </a:rPr>
              <a:t>Берестов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3981" y="102557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</a:t>
            </a:r>
            <a:r>
              <a:rPr lang="ru-RU" sz="5400" b="1" dirty="0" smtClean="0">
                <a:solidFill>
                  <a:srgbClr val="663300"/>
                </a:solidFill>
              </a:rPr>
              <a:t>Б</a:t>
            </a:r>
            <a:r>
              <a:rPr lang="ru-RU" sz="5400" b="1" dirty="0" smtClean="0">
                <a:solidFill>
                  <a:srgbClr val="663300"/>
                </a:solidFill>
              </a:rPr>
              <a:t>ереста</a:t>
            </a:r>
            <a:endParaRPr lang="ru-RU" sz="5400" b="1" dirty="0">
              <a:solidFill>
                <a:srgbClr val="66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87696" y="1800588"/>
            <a:ext cx="4572000" cy="1499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rgbClr val="003300"/>
                </a:solidFill>
              </a:rPr>
              <a:t>верхний слой коры берёзы, которая</a:t>
            </a:r>
          </a:p>
          <a:p>
            <a:pPr>
              <a:lnSpc>
                <a:spcPts val="2700"/>
              </a:lnSpc>
            </a:pPr>
            <a:r>
              <a:rPr lang="ru-RU" sz="3200" b="1" dirty="0" smtClean="0">
                <a:solidFill>
                  <a:srgbClr val="003300"/>
                </a:solidFill>
              </a:rPr>
              <a:t>состоит из тоненьких пластинок.</a:t>
            </a:r>
            <a:endParaRPr lang="ru-RU" sz="3200" b="1" dirty="0">
              <a:solidFill>
                <a:srgbClr val="00330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8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98" y="3003798"/>
            <a:ext cx="3953274" cy="1818506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8100392" y="-1124717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683" y="1563680"/>
            <a:ext cx="1337694" cy="133769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696" y="3069317"/>
            <a:ext cx="3353974" cy="168746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622334" y="2225680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3347864" y="1215813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3300"/>
                </a:solidFill>
                <a:latin typeface="Calibri"/>
                <a:cs typeface="Calibri"/>
              </a:rPr>
              <a:t>̶</a:t>
            </a:r>
            <a:r>
              <a:rPr lang="ru-RU" sz="3200" dirty="0" smtClean="0">
                <a:solidFill>
                  <a:srgbClr val="003300"/>
                </a:solidFill>
              </a:rPr>
              <a:t> 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rgbClr val="003300"/>
                </a:solidFill>
              </a:rPr>
              <a:t>это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4471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396552" y="97597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608210" y="-1647921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107504" y="-1892746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2825" y="0"/>
            <a:ext cx="5631175" cy="519559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07205" y="708795"/>
            <a:ext cx="4242414" cy="367381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987471"/>
            <a:ext cx="2031254" cy="160976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0885">
            <a:off x="3648020" y="3247541"/>
            <a:ext cx="1400434" cy="162146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0885">
            <a:off x="3409838" y="2518099"/>
            <a:ext cx="1400434" cy="162146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92158">
            <a:off x="3263675" y="3666879"/>
            <a:ext cx="866996" cy="10038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209" l="1456" r="100000">
                        <a14:foregroundMark x1="65291" y1="73320" x2="38592" y2="86957"/>
                        <a14:foregroundMark x1="23058" y1="71739" x2="13107" y2="71344"/>
                        <a14:foregroundMark x1="35437" y1="48814" x2="43204" y2="50198"/>
                        <a14:foregroundMark x1="24757" y1="63241" x2="79369" y2="62648"/>
                        <a14:backgroundMark x1="73301" y1="54743" x2="50000" y2="59684"/>
                        <a14:backgroundMark x1="48301" y1="56522" x2="31553" y2="62253"/>
                        <a14:backgroundMark x1="41262" y1="64032" x2="43689" y2="64032"/>
                        <a14:backgroundMark x1="48301" y1="61462" x2="62136" y2="60079"/>
                        <a14:backgroundMark x1="88107" y1="59684" x2="74757" y2="63834"/>
                        <a14:backgroundMark x1="36165" y1="60277" x2="26214" y2="60672"/>
                        <a14:backgroundMark x1="28398" y1="61858" x2="29612" y2="65613"/>
                        <a14:backgroundMark x1="25485" y1="62253" x2="25000" y2="64032"/>
                        <a14:backgroundMark x1="32039" y1="61660" x2="32039" y2="64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814" y="915566"/>
            <a:ext cx="2863131" cy="351636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5397" l="1750" r="99750">
                        <a14:foregroundMark x1="67000" y1="29289" x2="69000" y2="45607"/>
                        <a14:backgroundMark x1="30000" y1="82008" x2="39500" y2="84937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7035">
            <a:off x="1191273" y="2044296"/>
            <a:ext cx="2525115" cy="147724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424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1026" name="Picture 2" descr="https://encrypted-tbn1.gstatic.com/images?q=tbn:ANd9GcRDIP9ofM73fHeN-O3wXB4gcs_2mZ-8hHI3MDo9WViXp3Of7nQQ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14" y="609502"/>
            <a:ext cx="2677540" cy="2322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dutsadok.com.ua/clipart/ljudi/21de40ab8bfb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872" r="10877"/>
          <a:stretch/>
        </p:blipFill>
        <p:spPr bwMode="auto">
          <a:xfrm>
            <a:off x="1475656" y="1707653"/>
            <a:ext cx="1944216" cy="2714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167844" y="482646"/>
            <a:ext cx="3132348" cy="1729063"/>
          </a:xfrm>
          <a:prstGeom prst="cloudCallout">
            <a:avLst>
              <a:gd name="adj1" fmla="val -56823"/>
              <a:gd name="adj2" fmla="val 75279"/>
            </a:avLst>
          </a:prstGeom>
          <a:solidFill>
            <a:schemeClr val="bg1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473878" y="866720"/>
            <a:ext cx="2520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дразнилки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6170" y="2410570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</a:rPr>
              <a:t>ДРАЗНИЛКИ</a:t>
            </a:r>
            <a:r>
              <a:rPr lang="ru-RU" sz="2000" dirty="0"/>
              <a:t> </a:t>
            </a:r>
            <a:r>
              <a:rPr lang="ru-RU" sz="2000" b="1" dirty="0">
                <a:solidFill>
                  <a:srgbClr val="003300"/>
                </a:solidFill>
              </a:rPr>
              <a:t>— </a:t>
            </a:r>
            <a:r>
              <a:rPr lang="ru-RU" sz="2000" b="1" dirty="0" smtClean="0">
                <a:solidFill>
                  <a:srgbClr val="003300"/>
                </a:solidFill>
              </a:rPr>
              <a:t>это стишки или песенки,  </a:t>
            </a:r>
            <a:r>
              <a:rPr lang="ru-RU" sz="2000" b="1" dirty="0" smtClean="0">
                <a:solidFill>
                  <a:srgbClr val="003300"/>
                </a:solidFill>
              </a:rPr>
              <a:t>придуманные для </a:t>
            </a:r>
            <a:r>
              <a:rPr lang="ru-RU" sz="2000" b="1" dirty="0" smtClean="0">
                <a:solidFill>
                  <a:srgbClr val="003300"/>
                </a:solidFill>
              </a:rPr>
              <a:t>того, чтобы  дразнить  кого-нибудь. </a:t>
            </a:r>
          </a:p>
          <a:p>
            <a:r>
              <a:rPr lang="ru-RU" sz="2000" b="1" dirty="0" smtClean="0">
                <a:solidFill>
                  <a:srgbClr val="FF0000"/>
                </a:solidFill>
              </a:rPr>
              <a:t>Например: </a:t>
            </a:r>
          </a:p>
          <a:p>
            <a:r>
              <a:rPr lang="ru-RU" sz="2000" b="1" dirty="0" smtClean="0">
                <a:solidFill>
                  <a:srgbClr val="003300"/>
                </a:solidFill>
              </a:rPr>
              <a:t>Жадина-говядина</a:t>
            </a:r>
            <a:r>
              <a:rPr lang="ru-RU" sz="2000" b="1" dirty="0">
                <a:solidFill>
                  <a:srgbClr val="003300"/>
                </a:solidFill>
              </a:rPr>
              <a:t>, </a:t>
            </a:r>
            <a:r>
              <a:rPr lang="ru-RU" sz="2000" b="1" dirty="0" smtClean="0">
                <a:solidFill>
                  <a:srgbClr val="003300"/>
                </a:solidFill>
              </a:rPr>
              <a:t>солёный огурец. </a:t>
            </a:r>
          </a:p>
          <a:p>
            <a:r>
              <a:rPr lang="ru-RU" sz="2000" b="1" dirty="0" smtClean="0">
                <a:solidFill>
                  <a:srgbClr val="003300"/>
                </a:solidFill>
              </a:rPr>
              <a:t>По </a:t>
            </a:r>
            <a:r>
              <a:rPr lang="ru-RU" sz="2000" b="1" dirty="0">
                <a:solidFill>
                  <a:srgbClr val="003300"/>
                </a:solidFill>
              </a:rPr>
              <a:t>полу </a:t>
            </a:r>
            <a:r>
              <a:rPr lang="ru-RU" sz="2000" b="1" dirty="0" smtClean="0">
                <a:solidFill>
                  <a:srgbClr val="003300"/>
                </a:solidFill>
              </a:rPr>
              <a:t>валяется, никто </a:t>
            </a:r>
            <a:r>
              <a:rPr lang="ru-RU" sz="2000" b="1" dirty="0">
                <a:solidFill>
                  <a:srgbClr val="003300"/>
                </a:solidFill>
              </a:rPr>
              <a:t>его не ест!</a:t>
            </a:r>
            <a:r>
              <a:rPr lang="ru-RU" sz="20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312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3629875" y="-91978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Picture 6" descr="http://wordassociations.ru/image/200x/svg_to_png/Anonymous_Architetto_--_Blocco_notes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925" y="1316440"/>
            <a:ext cx="2736304" cy="265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10359"/>
            <a:ext cx="3509108" cy="188350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803" y="2326675"/>
            <a:ext cx="2448272" cy="214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473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13212" y="483518"/>
            <a:ext cx="74459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АРХЕОЛОГ</a:t>
            </a:r>
            <a:r>
              <a:rPr lang="ru-RU" sz="2800" dirty="0" smtClean="0"/>
              <a:t> </a:t>
            </a:r>
            <a:r>
              <a:rPr lang="ru-RU" sz="2800" b="1" dirty="0">
                <a:solidFill>
                  <a:srgbClr val="003300"/>
                </a:solidFill>
              </a:rPr>
              <a:t>– это  человек, который </a:t>
            </a:r>
            <a:r>
              <a:rPr lang="ru-RU" sz="2800" b="1" dirty="0" smtClean="0">
                <a:solidFill>
                  <a:srgbClr val="003300"/>
                </a:solidFill>
              </a:rPr>
              <a:t>находит древние предметы</a:t>
            </a:r>
            <a:r>
              <a:rPr lang="ru-RU" sz="2800" b="1" dirty="0" smtClean="0">
                <a:solidFill>
                  <a:srgbClr val="003300"/>
                </a:solidFill>
              </a:rPr>
              <a:t>. 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8320"/>
          <a:stretch/>
        </p:blipFill>
        <p:spPr>
          <a:xfrm>
            <a:off x="2269445" y="1692553"/>
            <a:ext cx="5832648" cy="25202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74927"/>
            <a:ext cx="3173697" cy="252028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468560" y="-1172666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8244408" y="-307894"/>
            <a:ext cx="1605366" cy="349103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217070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2658741" y="-829953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08210" y="194890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008000"/>
                </a:solidFill>
                <a:latin typeface="Segoe UI Light" pitchFamily="34" charset="0"/>
              </a:rPr>
              <a:t>  </a:t>
            </a:r>
            <a:endParaRPr lang="ru-RU" sz="2400" b="1" dirty="0">
              <a:solidFill>
                <a:srgbClr val="663300"/>
              </a:solidFill>
              <a:latin typeface="Segoe UI Light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38" y="1569250"/>
            <a:ext cx="3261085" cy="32610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628004"/>
            <a:ext cx="2664296" cy="3623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-26508" y="-164555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1228227" y="-1452103"/>
            <a:ext cx="1605366" cy="349103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9920">
            <a:off x="6569500" y="283976"/>
            <a:ext cx="1067411" cy="1063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4716016" y="915566"/>
            <a:ext cx="26663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300"/>
                </a:solidFill>
              </a:rPr>
              <a:t>Я — </a:t>
            </a:r>
            <a:r>
              <a:rPr lang="ru-RU" dirty="0" smtClean="0">
                <a:solidFill>
                  <a:srgbClr val="003300"/>
                </a:solidFill>
              </a:rPr>
              <a:t>малютка- </a:t>
            </a:r>
            <a:r>
              <a:rPr lang="ru-RU" dirty="0">
                <a:solidFill>
                  <a:srgbClr val="003300"/>
                </a:solidFill>
              </a:rPr>
              <a:t>карандашик,</a:t>
            </a:r>
          </a:p>
          <a:p>
            <a:r>
              <a:rPr lang="ru-RU" dirty="0">
                <a:solidFill>
                  <a:srgbClr val="003300"/>
                </a:solidFill>
              </a:rPr>
              <a:t>Исписал я сто бумажек.</a:t>
            </a:r>
            <a:endParaRPr lang="ru-RU" dirty="0">
              <a:solidFill>
                <a:srgbClr val="003300"/>
              </a:solidFill>
              <a:effectLst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12" t="2161" r="3431" b="3801"/>
          <a:stretch/>
        </p:blipFill>
        <p:spPr>
          <a:xfrm rot="20431354">
            <a:off x="4546852" y="2774889"/>
            <a:ext cx="630533" cy="1607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508104" y="2441019"/>
            <a:ext cx="21591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3300"/>
                </a:solidFill>
              </a:rPr>
              <a:t>Я</a:t>
            </a:r>
            <a:r>
              <a:rPr lang="ru-RU" sz="2000" dirty="0">
                <a:solidFill>
                  <a:srgbClr val="003300"/>
                </a:solidFill>
              </a:rPr>
              <a:t> —</a:t>
            </a:r>
            <a:r>
              <a:rPr lang="ru-RU" sz="2000" dirty="0" smtClean="0">
                <a:solidFill>
                  <a:srgbClr val="003300"/>
                </a:solidFill>
              </a:rPr>
              <a:t> </a:t>
            </a:r>
            <a:r>
              <a:rPr lang="ru-RU" sz="2000" dirty="0">
                <a:solidFill>
                  <a:srgbClr val="003300"/>
                </a:solidFill>
              </a:rPr>
              <a:t>нарядная </a:t>
            </a:r>
            <a:endParaRPr lang="ru-RU" sz="2000" dirty="0" smtClean="0">
              <a:solidFill>
                <a:srgbClr val="003300"/>
              </a:solidFill>
            </a:endParaRPr>
          </a:p>
          <a:p>
            <a:r>
              <a:rPr lang="ru-RU" sz="2000" dirty="0">
                <a:solidFill>
                  <a:srgbClr val="003300"/>
                </a:solidFill>
              </a:rPr>
              <a:t>з</a:t>
            </a:r>
            <a:r>
              <a:rPr lang="ru-RU" sz="2000" dirty="0" smtClean="0">
                <a:solidFill>
                  <a:srgbClr val="003300"/>
                </a:solidFill>
              </a:rPr>
              <a:t>акладка.</a:t>
            </a:r>
            <a:endParaRPr lang="ru-RU" sz="2000" dirty="0">
              <a:solidFill>
                <a:srgbClr val="003300"/>
              </a:solidFill>
            </a:endParaRPr>
          </a:p>
          <a:p>
            <a:r>
              <a:rPr lang="ru-RU" sz="2000" dirty="0">
                <a:solidFill>
                  <a:srgbClr val="003300"/>
                </a:solidFill>
              </a:rPr>
              <a:t>Я нужна вам </a:t>
            </a:r>
            <a:endParaRPr lang="ru-RU" sz="2000" dirty="0" smtClean="0">
              <a:solidFill>
                <a:srgbClr val="003300"/>
              </a:solidFill>
            </a:endParaRPr>
          </a:p>
          <a:p>
            <a:r>
              <a:rPr lang="ru-RU" sz="2000" dirty="0" smtClean="0">
                <a:solidFill>
                  <a:srgbClr val="003300"/>
                </a:solidFill>
              </a:rPr>
              <a:t>для </a:t>
            </a:r>
            <a:r>
              <a:rPr lang="ru-RU" sz="2000" dirty="0">
                <a:solidFill>
                  <a:srgbClr val="003300"/>
                </a:solidFill>
              </a:rPr>
              <a:t>порядка.</a:t>
            </a:r>
            <a:endParaRPr lang="ru-RU" sz="2000" dirty="0">
              <a:solidFill>
                <a:srgbClr val="003300"/>
              </a:solidFill>
              <a:effectLst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rot="16200000">
            <a:off x="6164940" y="1573794"/>
            <a:ext cx="545266" cy="11857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 rot="5400000" flipH="1">
            <a:off x="5235470" y="1573793"/>
            <a:ext cx="545266" cy="11857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7"/>
          <a:stretch/>
        </p:blipFill>
        <p:spPr>
          <a:xfrm>
            <a:off x="7742901" y="-291244"/>
            <a:ext cx="1605366" cy="3491037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9601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176</Words>
  <Application>Microsoft Office PowerPoint</Application>
  <PresentationFormat>Экран (16:9)</PresentationFormat>
  <Paragraphs>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36</cp:revision>
  <dcterms:created xsi:type="dcterms:W3CDTF">2014-03-12T06:12:14Z</dcterms:created>
  <dcterms:modified xsi:type="dcterms:W3CDTF">2014-03-17T07:59:23Z</dcterms:modified>
</cp:coreProperties>
</file>