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84316" y="3675152"/>
              <a:ext cx="273427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За мужество, отвагу, воинское мастерство около 2000 солдат, сержантов и офицеров было награждено орденами и медалями Советского Союза. За участие в </a:t>
              </a:r>
              <a:r>
                <a:rPr lang="ru-RU" sz="1200" dirty="0" err="1"/>
                <a:t>Курско</a:t>
              </a:r>
              <a:r>
                <a:rPr lang="ru-RU" sz="1200" dirty="0"/>
                <a:t>–Орловской битве 23 октября 1943 г. корпусу было присвоено звание «Гвардейский».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895" y="1697920"/>
              <a:ext cx="2606447" cy="1792379"/>
            </a:xfrm>
            <a:prstGeom prst="rect">
              <a:avLst/>
            </a:prstGeom>
            <a:grp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84316" y="3675152"/>
              <a:ext cx="273427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Всего за 22 месяца корпус прошел путь в 3800 км, 2000 км с боями. За это время они уничтожили более 1100 танков, 1100 орудий разных калибров, 2125 пулеметов, 2100 бронемашин, 649 самолетов и более 95 тысяч фашистов.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79" y="1697920"/>
              <a:ext cx="2349078" cy="1792379"/>
            </a:xfrm>
            <a:prstGeom prst="rect">
              <a:avLst/>
            </a:prstGeom>
            <a:grp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84316" y="3675152"/>
              <a:ext cx="273427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Приказом Народного комиссара обороны от 11 марта 1943 года корпусу было присвоено наименование — 30-й Уральский добровольческий танковый корпус. С тех пор 11 марта считается днём рождения УДТК.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6" y="1704212"/>
              <a:ext cx="2627604" cy="1779795"/>
            </a:xfrm>
            <a:prstGeom prst="rect">
              <a:avLst/>
            </a:prstGeom>
            <a:grp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84316" y="3675152"/>
              <a:ext cx="273427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Одновременно по всему Уралу продолжался добровольный сбор средств в фонд создания корпуса, было собрано свыше 70 миллионов рублей. На эти деньги у государства были выкуплены боевая техника, вооружение и обмундирование.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6" y="1710578"/>
              <a:ext cx="2627604" cy="1767063"/>
            </a:xfrm>
            <a:prstGeom prst="rect">
              <a:avLst/>
            </a:prstGeom>
            <a:grp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4316" y="3675152"/>
              <a:ext cx="273427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Добровольно было подано 110 тысяч заявлений, что в 12 раз больше, чем требовалось для укомплектования корпуса, из них было отобрано 9 660 человек. Среди добровольцев было много квалифицированных рабочих, специалистов, командиров производства, активных коммунистов и комсомольцев.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177" y="1697920"/>
              <a:ext cx="2537881" cy="1792379"/>
            </a:xfrm>
            <a:prstGeom prst="rect">
              <a:avLst/>
            </a:prstGeom>
            <a:grp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4316" y="3675152"/>
              <a:ext cx="2734277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/>
                <a:t>В </a:t>
              </a:r>
              <a:r>
                <a:rPr lang="ru-RU" sz="1200" dirty="0"/>
                <a:t>газете «Уральский рабочий» 16 января 1943 года была опубликована заметка «Танковый корпус сверх плана», в которой рассказывалось об инициативе коллективов танкостроителей: изготовить в первом квартале 1943 года сверх плана столько танков и самоходных орудий, сколько необходимо для оснащения танкового </a:t>
              </a:r>
              <a:r>
                <a:rPr lang="ru-RU" sz="1200" dirty="0" smtClean="0"/>
                <a:t>корпуса</a:t>
              </a:r>
              <a:r>
                <a:rPr lang="ru-RU" sz="1200" dirty="0"/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16" y="1719394"/>
              <a:ext cx="2627604" cy="1749431"/>
            </a:xfrm>
            <a:prstGeom prst="rect">
              <a:avLst/>
            </a:prstGeom>
            <a:grpFill/>
          </p:spPr>
        </p:pic>
      </p:grp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6282" y="1318661"/>
              <a:ext cx="1953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МБОУСОШ №14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3542" y="4349015"/>
              <a:ext cx="2538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История Уральского Добровольческого </a:t>
              </a:r>
              <a:r>
                <a:rPr lang="ru-RU" dirty="0"/>
                <a:t>Т</a:t>
              </a:r>
              <a:r>
                <a:rPr lang="ru-RU" dirty="0" smtClean="0"/>
                <a:t>анкового </a:t>
              </a:r>
              <a:r>
                <a:rPr lang="ru-RU" dirty="0"/>
                <a:t>К</a:t>
              </a:r>
              <a:r>
                <a:rPr lang="ru-RU" dirty="0" smtClean="0"/>
                <a:t>орпуса</a:t>
              </a: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69" y="2122314"/>
              <a:ext cx="2435297" cy="179237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91" y="1697920"/>
              <a:ext cx="2627604" cy="14949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1790991" y="3606865"/>
              <a:ext cx="2734277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Организаторы создания Уральского добровольческого танкового корпуса:</a:t>
              </a:r>
              <a:br>
                <a:rPr lang="ru-RU" sz="1200" dirty="0"/>
              </a:br>
              <a:r>
                <a:rPr lang="ru-RU" sz="1200" dirty="0"/>
                <a:t>секретарь Свердловского обкома ВКП (б) В. М. Андрианов (в центре), генерал-лейтенант танковых войск Г. С. Родин (слева)</a:t>
              </a:r>
              <a:br>
                <a:rPr lang="ru-RU" sz="1200" dirty="0"/>
              </a:br>
              <a:r>
                <a:rPr lang="ru-RU" sz="1200" dirty="0"/>
                <a:t>и командующий войсками </a:t>
              </a:r>
              <a:r>
                <a:rPr lang="ru-RU" sz="1200" dirty="0" err="1"/>
                <a:t>УрВО</a:t>
              </a:r>
              <a:r>
                <a:rPr lang="ru-RU" sz="1200" dirty="0"/>
                <a:t> генерал-лейтенант А. В. Катков (справа), 1943 </a:t>
              </a:r>
              <a:r>
                <a:rPr lang="ru-RU" sz="1200" dirty="0" smtClean="0"/>
                <a:t>год</a:t>
              </a:r>
              <a:r>
                <a:rPr lang="ru-RU" sz="1200" dirty="0"/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689" y="1697920"/>
              <a:ext cx="2260895" cy="177197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25"/>
            <p:cNvSpPr txBox="1"/>
            <p:nvPr/>
          </p:nvSpPr>
          <p:spPr>
            <a:xfrm>
              <a:off x="1790991" y="3606865"/>
              <a:ext cx="2734277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50" dirty="0"/>
                <a:t>Всех отпустить на фронт было невозможно, так как это нанесло бы ущерб выполнению заказов фронта. Специальные комиссии отбирали достойных кандидатов с условием, что коллектив заменит уходящих на фронт</a:t>
              </a:r>
              <a:r>
                <a:rPr lang="ru-RU" sz="1050" dirty="0" smtClean="0"/>
                <a:t>. </a:t>
              </a:r>
            </a:p>
            <a:p>
              <a:pPr algn="just"/>
              <a:r>
                <a:rPr lang="ru-RU" sz="1050" dirty="0"/>
                <a:t>Исходя из местных условий и ресурсов областей, соединения и части корпуса формировались в следующих населённых пунктах: Свердловск, Молотов, Челябинск, Нижний Тагил, Алапаевск, Дегтярск, Троицк, Миасс, Златоуст, Куса и Кыштым.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689" y="1736073"/>
              <a:ext cx="2260895" cy="169567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" name="TextBox 33"/>
            <p:cNvSpPr txBox="1"/>
            <p:nvPr/>
          </p:nvSpPr>
          <p:spPr>
            <a:xfrm>
              <a:off x="1790991" y="3606865"/>
              <a:ext cx="2734277" cy="1708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50" dirty="0"/>
                <a:t>Уникальный подарок танкистам сделали </a:t>
              </a:r>
              <a:r>
                <a:rPr lang="ru-RU" sz="1050" dirty="0" err="1"/>
                <a:t>златоустовские</a:t>
              </a:r>
              <a:r>
                <a:rPr lang="ru-RU" sz="1050" dirty="0"/>
                <a:t> мастера-оружейники: для каждого добровольца на Инструментальном комбинате города Златоуста был изготовлен стальной нож, получивший неофициальное название «чёрный нож». За эти ножи УДТК у противника получил наименование «</a:t>
              </a:r>
              <a:r>
                <a:rPr lang="ru-RU" sz="1050" dirty="0" err="1"/>
                <a:t>Schwarzmesser</a:t>
              </a:r>
              <a:r>
                <a:rPr lang="ru-RU" sz="1050" dirty="0"/>
                <a:t> </a:t>
              </a:r>
              <a:r>
                <a:rPr lang="ru-RU" sz="1050" dirty="0" err="1"/>
                <a:t>Panzer-Division</a:t>
              </a:r>
              <a:r>
                <a:rPr lang="ru-RU" sz="1050" dirty="0"/>
                <a:t>» (нем. - «танковая дивизия чёрных ножей»).</a:t>
              </a:r>
              <a:endParaRPr lang="ru-RU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91" y="1843622"/>
              <a:ext cx="2650442" cy="153394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" name="TextBox 41"/>
            <p:cNvSpPr txBox="1"/>
            <p:nvPr/>
          </p:nvSpPr>
          <p:spPr>
            <a:xfrm>
              <a:off x="1790991" y="3606865"/>
              <a:ext cx="2734277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Эшелоны с личным составом и боевой техникой 10 июня 1943 года прибыли в Подмосковье. Здесь в корпус был вклю­чён 359-й зенитно-артиллерийский полк, другие части и под­разделения.</a:t>
              </a:r>
            </a:p>
            <a:p>
              <a:pPr algn="just"/>
              <a:r>
                <a:rPr lang="ru-RU" sz="1200" dirty="0"/>
                <a:t>30-й Уральский добровольческий танковый корпус вошёл в состав 4-й танковой армии, которой командовал Василий Михайлович Баданов.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752" y="1697920"/>
              <a:ext cx="1734683" cy="204080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0" name="TextBox 49"/>
            <p:cNvSpPr txBox="1"/>
            <p:nvPr/>
          </p:nvSpPr>
          <p:spPr>
            <a:xfrm>
              <a:off x="1790991" y="3859818"/>
              <a:ext cx="273427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/>
                <a:t>УДТК принимал участие в Курско-</a:t>
              </a:r>
            </a:p>
            <a:p>
              <a:pPr algn="just"/>
              <a:r>
                <a:rPr lang="ru-RU" sz="1200" dirty="0" smtClean="0"/>
                <a:t>Орловской битве, Каменец-Подольской операции. Также он отличился при освобождении Львова, Праги и во время берлинской операции.</a:t>
              </a:r>
              <a:endParaRPr lang="ru-RU" sz="1200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558" y="1712491"/>
              <a:ext cx="2463067" cy="16524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8" name="TextBox 57"/>
            <p:cNvSpPr txBox="1"/>
            <p:nvPr/>
          </p:nvSpPr>
          <p:spPr>
            <a:xfrm>
              <a:off x="1566575" y="3508217"/>
              <a:ext cx="3039035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Родина высоко оценила боевые заслуги корпуса, наградив его орденами Красного знамени, Кутузова и Суворова 2й степени. На знаменах частей и соединений корпуса – 51 боевой орден.</a:t>
              </a:r>
            </a:p>
            <a:p>
              <a:pPr algn="just"/>
              <a:r>
                <a:rPr lang="ru-RU" sz="1200" dirty="0"/>
                <a:t>Воинам корпуса вручено 42368 орденов и медалей.  27 солдат и сержантов стали Полными кавалерами Орденов Славы. 38 лучшим из лучших присвоено звание Героя Советского Союза.</a:t>
              </a:r>
            </a:p>
            <a:p>
              <a:pPr algn="just"/>
              <a:endParaRPr lang="ru-RU" sz="12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42556" y="2434442"/>
              <a:ext cx="20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2020 год.</a:t>
              </a:r>
            </a:p>
            <a:p>
              <a:pPr algn="ctr"/>
              <a:r>
                <a:rPr lang="ru-RU" dirty="0" smtClean="0"/>
                <a:t>С. </a:t>
              </a:r>
              <a:r>
                <a:rPr lang="ru-RU" dirty="0" err="1" smtClean="0"/>
                <a:t>Новопаньшино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473</Words>
  <Application>Microsoft Office PowerPoint</Application>
  <PresentationFormat>Экран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Админ</cp:lastModifiedBy>
  <cp:revision>10</cp:revision>
  <dcterms:created xsi:type="dcterms:W3CDTF">2020-02-11T02:21:03Z</dcterms:created>
  <dcterms:modified xsi:type="dcterms:W3CDTF">2020-10-28T12:52:25Z</dcterms:modified>
</cp:coreProperties>
</file>